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3" r:id="rId1"/>
  </p:sldMasterIdLst>
  <p:sldIdLst>
    <p:sldId id="256" r:id="rId2"/>
    <p:sldId id="257" r:id="rId3"/>
    <p:sldId id="275" r:id="rId4"/>
    <p:sldId id="258" r:id="rId5"/>
    <p:sldId id="259" r:id="rId6"/>
    <p:sldId id="268" r:id="rId7"/>
    <p:sldId id="271" r:id="rId8"/>
    <p:sldId id="263" r:id="rId9"/>
    <p:sldId id="262" r:id="rId10"/>
    <p:sldId id="260" r:id="rId11"/>
    <p:sldId id="270" r:id="rId12"/>
    <p:sldId id="269" r:id="rId13"/>
    <p:sldId id="266" r:id="rId14"/>
    <p:sldId id="261" r:id="rId15"/>
    <p:sldId id="264" r:id="rId16"/>
    <p:sldId id="265" r:id="rId17"/>
    <p:sldId id="267" r:id="rId18"/>
    <p:sldId id="272" r:id="rId19"/>
    <p:sldId id="276" r:id="rId20"/>
    <p:sldId id="273" r:id="rId21"/>
    <p:sldId id="277" r:id="rId22"/>
    <p:sldId id="278" r:id="rId23"/>
    <p:sldId id="279" r:id="rId24"/>
    <p:sldId id="280"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9884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9373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34746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1466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64258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7459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533947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5413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837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988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889671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43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7945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2880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39602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5/12/21</a:t>
            </a:fld>
            <a:endParaRPr lang="en-US" dirty="0"/>
          </a:p>
        </p:txBody>
      </p:sp>
    </p:spTree>
    <p:extLst>
      <p:ext uri="{BB962C8B-B14F-4D97-AF65-F5344CB8AC3E}">
        <p14:creationId xmlns:p14="http://schemas.microsoft.com/office/powerpoint/2010/main" val="3257823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5/12/21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3090940"/>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9747C-0BA2-F34D-9AD8-5EB08FCFCF56}"/>
              </a:ext>
            </a:extLst>
          </p:cNvPr>
          <p:cNvSpPr>
            <a:spLocks noGrp="1"/>
          </p:cNvSpPr>
          <p:nvPr>
            <p:ph type="ctrTitle"/>
          </p:nvPr>
        </p:nvSpPr>
        <p:spPr>
          <a:xfrm>
            <a:off x="1550380" y="3742687"/>
            <a:ext cx="7766936" cy="1646302"/>
          </a:xfrm>
        </p:spPr>
        <p:txBody>
          <a:bodyPr/>
          <a:lstStyle/>
          <a:p>
            <a:br>
              <a:rPr lang="en-US" sz="4400" b="1" dirty="0"/>
            </a:br>
            <a:br>
              <a:rPr lang="en-US" sz="4400" b="1" dirty="0"/>
            </a:br>
            <a:r>
              <a:rPr lang="en-US" sz="4400" b="1" dirty="0"/>
              <a:t>Michigan Nursery &amp; Landscape Association’s</a:t>
            </a:r>
            <a:br>
              <a:rPr lang="en-US" sz="4400" b="1" dirty="0"/>
            </a:br>
            <a:br>
              <a:rPr lang="en-US" sz="4400" dirty="0"/>
            </a:br>
            <a:r>
              <a:rPr lang="en-US" sz="4400" b="1" dirty="0"/>
              <a:t>Green Industry Software &amp; Social Media Survey</a:t>
            </a:r>
            <a:endParaRPr lang="en-US" sz="4400" dirty="0"/>
          </a:p>
        </p:txBody>
      </p:sp>
      <p:sp>
        <p:nvSpPr>
          <p:cNvPr id="3" name="Subtitle 2">
            <a:extLst>
              <a:ext uri="{FF2B5EF4-FFF2-40B4-BE49-F238E27FC236}">
                <a16:creationId xmlns:a16="http://schemas.microsoft.com/office/drawing/2014/main" id="{5ED63599-0C3C-D545-A46A-AFF2C0AB2769}"/>
              </a:ext>
            </a:extLst>
          </p:cNvPr>
          <p:cNvSpPr>
            <a:spLocks noGrp="1"/>
          </p:cNvSpPr>
          <p:nvPr>
            <p:ph type="subTitle" idx="1"/>
          </p:nvPr>
        </p:nvSpPr>
        <p:spPr>
          <a:xfrm>
            <a:off x="1550380" y="5388989"/>
            <a:ext cx="7766936" cy="1096899"/>
          </a:xfrm>
        </p:spPr>
        <p:txBody>
          <a:bodyPr/>
          <a:lstStyle/>
          <a:p>
            <a:r>
              <a:rPr lang="en-US" b="1" dirty="0"/>
              <a:t>May 2021</a:t>
            </a:r>
            <a:endParaRPr lang="en-US" dirty="0"/>
          </a:p>
          <a:p>
            <a:endParaRPr lang="en-US" dirty="0"/>
          </a:p>
        </p:txBody>
      </p:sp>
      <p:pic>
        <p:nvPicPr>
          <p:cNvPr id="8" name="Picture 7">
            <a:extLst>
              <a:ext uri="{FF2B5EF4-FFF2-40B4-BE49-F238E27FC236}">
                <a16:creationId xmlns:a16="http://schemas.microsoft.com/office/drawing/2014/main" id="{EF3F1152-878D-0D44-9BE5-3519B2BCF6EA}"/>
              </a:ext>
            </a:extLst>
          </p:cNvPr>
          <p:cNvPicPr>
            <a:picLocks noChangeAspect="1"/>
          </p:cNvPicPr>
          <p:nvPr/>
        </p:nvPicPr>
        <p:blipFill>
          <a:blip r:embed="rId2"/>
          <a:stretch>
            <a:fillRect/>
          </a:stretch>
        </p:blipFill>
        <p:spPr>
          <a:xfrm>
            <a:off x="882946" y="166624"/>
            <a:ext cx="2958595" cy="2479164"/>
          </a:xfrm>
          <a:prstGeom prst="rect">
            <a:avLst/>
          </a:prstGeom>
        </p:spPr>
      </p:pic>
    </p:spTree>
    <p:extLst>
      <p:ext uri="{BB962C8B-B14F-4D97-AF65-F5344CB8AC3E}">
        <p14:creationId xmlns:p14="http://schemas.microsoft.com/office/powerpoint/2010/main" val="3275962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C2ABDFF-27CC-0B44-A155-DD5F3BDB4602}"/>
              </a:ext>
            </a:extLst>
          </p:cNvPr>
          <p:cNvGraphicFramePr>
            <a:graphicFrameLocks noGrp="1"/>
          </p:cNvGraphicFramePr>
          <p:nvPr>
            <p:extLst>
              <p:ext uri="{D42A27DB-BD31-4B8C-83A1-F6EECF244321}">
                <p14:modId xmlns:p14="http://schemas.microsoft.com/office/powerpoint/2010/main" val="232639699"/>
              </p:ext>
            </p:extLst>
          </p:nvPr>
        </p:nvGraphicFramePr>
        <p:xfrm>
          <a:off x="523169" y="969199"/>
          <a:ext cx="8875472" cy="5581471"/>
        </p:xfrm>
        <a:graphic>
          <a:graphicData uri="http://schemas.openxmlformats.org/drawingml/2006/table">
            <a:tbl>
              <a:tblPr firstRow="1" firstCol="1" bandRow="1">
                <a:tableStyleId>{5C22544A-7EE6-4342-B048-85BDC9FD1C3A}</a:tableStyleId>
              </a:tblPr>
              <a:tblGrid>
                <a:gridCol w="1821201">
                  <a:extLst>
                    <a:ext uri="{9D8B030D-6E8A-4147-A177-3AD203B41FA5}">
                      <a16:colId xmlns:a16="http://schemas.microsoft.com/office/drawing/2014/main" val="3133361185"/>
                    </a:ext>
                  </a:extLst>
                </a:gridCol>
                <a:gridCol w="798562">
                  <a:extLst>
                    <a:ext uri="{9D8B030D-6E8A-4147-A177-3AD203B41FA5}">
                      <a16:colId xmlns:a16="http://schemas.microsoft.com/office/drawing/2014/main" val="3973013229"/>
                    </a:ext>
                  </a:extLst>
                </a:gridCol>
                <a:gridCol w="1002352">
                  <a:extLst>
                    <a:ext uri="{9D8B030D-6E8A-4147-A177-3AD203B41FA5}">
                      <a16:colId xmlns:a16="http://schemas.microsoft.com/office/drawing/2014/main" val="427296238"/>
                    </a:ext>
                  </a:extLst>
                </a:gridCol>
                <a:gridCol w="1367515">
                  <a:extLst>
                    <a:ext uri="{9D8B030D-6E8A-4147-A177-3AD203B41FA5}">
                      <a16:colId xmlns:a16="http://schemas.microsoft.com/office/drawing/2014/main" val="459678308"/>
                    </a:ext>
                  </a:extLst>
                </a:gridCol>
                <a:gridCol w="1282678">
                  <a:extLst>
                    <a:ext uri="{9D8B030D-6E8A-4147-A177-3AD203B41FA5}">
                      <a16:colId xmlns:a16="http://schemas.microsoft.com/office/drawing/2014/main" val="446787697"/>
                    </a:ext>
                  </a:extLst>
                </a:gridCol>
                <a:gridCol w="1173867">
                  <a:extLst>
                    <a:ext uri="{9D8B030D-6E8A-4147-A177-3AD203B41FA5}">
                      <a16:colId xmlns:a16="http://schemas.microsoft.com/office/drawing/2014/main" val="3737182343"/>
                    </a:ext>
                  </a:extLst>
                </a:gridCol>
                <a:gridCol w="1429297">
                  <a:extLst>
                    <a:ext uri="{9D8B030D-6E8A-4147-A177-3AD203B41FA5}">
                      <a16:colId xmlns:a16="http://schemas.microsoft.com/office/drawing/2014/main" val="829235232"/>
                    </a:ext>
                  </a:extLst>
                </a:gridCol>
              </a:tblGrid>
              <a:tr h="1141592">
                <a:tc>
                  <a:txBody>
                    <a:bodyPr/>
                    <a:lstStyle/>
                    <a:p>
                      <a:pPr marL="0" marR="0">
                        <a:spcBef>
                          <a:spcPts val="0"/>
                        </a:spcBef>
                        <a:spcAft>
                          <a:spcPts val="0"/>
                        </a:spcAft>
                      </a:pPr>
                      <a:r>
                        <a:rPr lang="en-US" sz="1400" dirty="0">
                          <a:effectLst/>
                        </a:rPr>
                        <a:t>Name of Software (# of Responses)</a:t>
                      </a:r>
                    </a:p>
                    <a:p>
                      <a:pPr marL="0" marR="0">
                        <a:spcBef>
                          <a:spcPts val="0"/>
                        </a:spcBef>
                        <a:spcAft>
                          <a:spcPts val="0"/>
                        </a:spcAft>
                      </a:pPr>
                      <a:r>
                        <a:rPr lang="en-US" sz="1400" dirty="0">
                          <a:effectLst/>
                        </a:rPr>
                        <a: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Cost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Ease of Use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Functionality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Convenient integrations with other platforms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Customer Support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Segment(s) that use this software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222579718"/>
                  </a:ext>
                </a:extLst>
              </a:tr>
              <a:tr h="190265">
                <a:tc>
                  <a:txBody>
                    <a:bodyPr/>
                    <a:lstStyle/>
                    <a:p>
                      <a:pPr marL="0" marR="0">
                        <a:spcBef>
                          <a:spcPts val="0"/>
                        </a:spcBef>
                        <a:spcAft>
                          <a:spcPts val="0"/>
                        </a:spcAft>
                      </a:pPr>
                      <a:r>
                        <a:rPr lang="en-US" sz="1400">
                          <a:effectLst/>
                        </a:rPr>
                        <a:t>ADP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553691444"/>
                  </a:ext>
                </a:extLst>
              </a:tr>
              <a:tr h="190265">
                <a:tc>
                  <a:txBody>
                    <a:bodyPr/>
                    <a:lstStyle/>
                    <a:p>
                      <a:pPr marL="0" marR="0">
                        <a:spcBef>
                          <a:spcPts val="0"/>
                        </a:spcBef>
                        <a:spcAft>
                          <a:spcPts val="0"/>
                        </a:spcAft>
                      </a:pPr>
                      <a:r>
                        <a:rPr lang="en-US" sz="1400">
                          <a:effectLst/>
                        </a:rPr>
                        <a:t>BambooHR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s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251723991"/>
                  </a:ext>
                </a:extLst>
              </a:tr>
              <a:tr h="380531">
                <a:tc>
                  <a:txBody>
                    <a:bodyPr/>
                    <a:lstStyle/>
                    <a:p>
                      <a:pPr marL="0" marR="0">
                        <a:spcBef>
                          <a:spcPts val="0"/>
                        </a:spcBef>
                        <a:spcAft>
                          <a:spcPts val="0"/>
                        </a:spcAft>
                      </a:pPr>
                      <a:r>
                        <a:rPr lang="en-US" sz="1400">
                          <a:effectLst/>
                        </a:rPr>
                        <a:t>Construction Manager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500303787"/>
                  </a:ext>
                </a:extLst>
              </a:tr>
              <a:tr h="570796">
                <a:tc>
                  <a:txBody>
                    <a:bodyPr/>
                    <a:lstStyle/>
                    <a:p>
                      <a:pPr marL="0" marR="0">
                        <a:spcBef>
                          <a:spcPts val="0"/>
                        </a:spcBef>
                        <a:spcAft>
                          <a:spcPts val="0"/>
                        </a:spcAft>
                      </a:pPr>
                      <a:r>
                        <a:rPr lang="en-US" sz="1400">
                          <a:effectLst/>
                        </a:rPr>
                        <a:t>Employee Navigator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gr, g, gp,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820734268"/>
                  </a:ext>
                </a:extLst>
              </a:tr>
              <a:tr h="190265">
                <a:tc>
                  <a:txBody>
                    <a:bodyPr/>
                    <a:lstStyle/>
                    <a:p>
                      <a:pPr marL="0" marR="0">
                        <a:spcBef>
                          <a:spcPts val="0"/>
                        </a:spcBef>
                        <a:spcAft>
                          <a:spcPts val="0"/>
                        </a:spcAft>
                      </a:pPr>
                      <a:r>
                        <a:rPr lang="en-US" sz="1400">
                          <a:effectLst/>
                        </a:rPr>
                        <a:t>GrowPoint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151756699"/>
                  </a:ext>
                </a:extLst>
              </a:tr>
              <a:tr h="380531">
                <a:tc>
                  <a:txBody>
                    <a:bodyPr/>
                    <a:lstStyle/>
                    <a:p>
                      <a:pPr marL="0" marR="0">
                        <a:spcBef>
                          <a:spcPts val="0"/>
                        </a:spcBef>
                        <a:spcAft>
                          <a:spcPts val="0"/>
                        </a:spcAft>
                      </a:pPr>
                      <a:r>
                        <a:rPr lang="en-US" sz="1400">
                          <a:effectLst/>
                        </a:rPr>
                        <a:t>LMN (3)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gr, g, gp,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777255148"/>
                  </a:ext>
                </a:extLst>
              </a:tr>
              <a:tr h="190265">
                <a:tc>
                  <a:txBody>
                    <a:bodyPr/>
                    <a:lstStyle/>
                    <a:p>
                      <a:pPr marL="0" marR="0">
                        <a:spcBef>
                          <a:spcPts val="0"/>
                        </a:spcBef>
                        <a:spcAft>
                          <a:spcPts val="0"/>
                        </a:spcAft>
                      </a:pPr>
                      <a:r>
                        <a:rPr lang="en-US" sz="1400">
                          <a:effectLst/>
                        </a:rPr>
                        <a:t>Maintain x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538287752"/>
                  </a:ext>
                </a:extLst>
              </a:tr>
              <a:tr h="380531">
                <a:tc>
                  <a:txBody>
                    <a:bodyPr/>
                    <a:lstStyle/>
                    <a:p>
                      <a:pPr marL="0" marR="0">
                        <a:spcBef>
                          <a:spcPts val="0"/>
                        </a:spcBef>
                        <a:spcAft>
                          <a:spcPts val="0"/>
                        </a:spcAft>
                      </a:pPr>
                      <a:r>
                        <a:rPr lang="en-US" sz="1400">
                          <a:effectLst/>
                        </a:rPr>
                        <a:t>MS Office 365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gr, g, gp</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941264179"/>
                  </a:ext>
                </a:extLst>
              </a:tr>
              <a:tr h="570796">
                <a:tc>
                  <a:txBody>
                    <a:bodyPr/>
                    <a:lstStyle/>
                    <a:p>
                      <a:pPr marL="0" marR="0">
                        <a:spcBef>
                          <a:spcPts val="0"/>
                        </a:spcBef>
                        <a:spcAft>
                          <a:spcPts val="0"/>
                        </a:spcAft>
                      </a:pPr>
                      <a:r>
                        <a:rPr lang="en-US" sz="1400">
                          <a:effectLst/>
                        </a:rPr>
                        <a:t>Paycor (3)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gr, g, gp, i, a,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844804456"/>
                  </a:ext>
                </a:extLst>
              </a:tr>
              <a:tr h="190265">
                <a:tc>
                  <a:txBody>
                    <a:bodyPr/>
                    <a:lstStyle/>
                    <a:p>
                      <a:pPr marL="0" marR="0">
                        <a:spcBef>
                          <a:spcPts val="0"/>
                        </a:spcBef>
                        <a:spcAft>
                          <a:spcPts val="0"/>
                        </a:spcAft>
                      </a:pPr>
                      <a:r>
                        <a:rPr lang="en-US" sz="1400">
                          <a:effectLst/>
                        </a:rPr>
                        <a:t>Quickbooks (5)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517945825"/>
                  </a:ext>
                </a:extLst>
              </a:tr>
              <a:tr h="380531">
                <a:tc>
                  <a:txBody>
                    <a:bodyPr/>
                    <a:lstStyle/>
                    <a:p>
                      <a:pPr marL="0" marR="0">
                        <a:spcBef>
                          <a:spcPts val="0"/>
                        </a:spcBef>
                        <a:spcAft>
                          <a:spcPts val="0"/>
                        </a:spcAft>
                      </a:pPr>
                      <a:r>
                        <a:rPr lang="en-US" sz="1400">
                          <a:effectLst/>
                        </a:rPr>
                        <a:t>Sage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gr, g, gp,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470179086"/>
                  </a:ext>
                </a:extLst>
              </a:tr>
              <a:tr h="570796">
                <a:tc>
                  <a:txBody>
                    <a:bodyPr/>
                    <a:lstStyle/>
                    <a:p>
                      <a:pPr marL="0" marR="0">
                        <a:spcBef>
                          <a:spcPts val="0"/>
                        </a:spcBef>
                        <a:spcAft>
                          <a:spcPts val="0"/>
                        </a:spcAft>
                      </a:pPr>
                      <a:r>
                        <a:rPr lang="en-US" sz="1400">
                          <a:effectLst/>
                        </a:rPr>
                        <a:t>Farm Bureau and Midwest (1)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dirty="0">
                          <a:effectLst/>
                        </a:rPr>
                        <a:t>g, </a:t>
                      </a:r>
                      <a:r>
                        <a:rPr lang="en-US" sz="1400" cap="all" dirty="0" err="1">
                          <a:effectLst/>
                        </a:rPr>
                        <a:t>gp</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4067069474"/>
                  </a:ext>
                </a:extLst>
              </a:tr>
            </a:tbl>
          </a:graphicData>
        </a:graphic>
      </p:graphicFrame>
      <p:sp>
        <p:nvSpPr>
          <p:cNvPr id="4" name="TextBox 3">
            <a:extLst>
              <a:ext uri="{FF2B5EF4-FFF2-40B4-BE49-F238E27FC236}">
                <a16:creationId xmlns:a16="http://schemas.microsoft.com/office/drawing/2014/main" id="{43148D43-F2EB-F649-8484-505DF7DB050F}"/>
              </a:ext>
            </a:extLst>
          </p:cNvPr>
          <p:cNvSpPr txBox="1"/>
          <p:nvPr/>
        </p:nvSpPr>
        <p:spPr>
          <a:xfrm>
            <a:off x="523169" y="532435"/>
            <a:ext cx="3911648" cy="677108"/>
          </a:xfrm>
          <a:prstGeom prst="rect">
            <a:avLst/>
          </a:prstGeom>
          <a:noFill/>
        </p:spPr>
        <p:txBody>
          <a:bodyPr wrap="none" rtlCol="0">
            <a:spAutoFit/>
          </a:bodyPr>
          <a:lstStyle/>
          <a:p>
            <a:r>
              <a:rPr lang="en-US" sz="2000" b="1" i="1" u="sng" dirty="0"/>
              <a:t>Human Resources Management</a:t>
            </a:r>
            <a:endParaRPr lang="en-US" sz="2000" dirty="0"/>
          </a:p>
          <a:p>
            <a:endParaRPr lang="en-US" dirty="0"/>
          </a:p>
        </p:txBody>
      </p:sp>
    </p:spTree>
    <p:extLst>
      <p:ext uri="{BB962C8B-B14F-4D97-AF65-F5344CB8AC3E}">
        <p14:creationId xmlns:p14="http://schemas.microsoft.com/office/powerpoint/2010/main" val="2041675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E432C7E-FEFA-A04A-B320-D0883A3AD414}"/>
              </a:ext>
            </a:extLst>
          </p:cNvPr>
          <p:cNvGraphicFramePr>
            <a:graphicFrameLocks noGrp="1"/>
          </p:cNvGraphicFramePr>
          <p:nvPr>
            <p:extLst>
              <p:ext uri="{D42A27DB-BD31-4B8C-83A1-F6EECF244321}">
                <p14:modId xmlns:p14="http://schemas.microsoft.com/office/powerpoint/2010/main" val="3491625804"/>
              </p:ext>
            </p:extLst>
          </p:nvPr>
        </p:nvGraphicFramePr>
        <p:xfrm>
          <a:off x="274086" y="1597406"/>
          <a:ext cx="9136132" cy="3761672"/>
        </p:xfrm>
        <a:graphic>
          <a:graphicData uri="http://schemas.openxmlformats.org/drawingml/2006/table">
            <a:tbl>
              <a:tblPr firstRow="1" firstCol="1" bandRow="1">
                <a:tableStyleId>{5C22544A-7EE6-4342-B048-85BDC9FD1C3A}</a:tableStyleId>
              </a:tblPr>
              <a:tblGrid>
                <a:gridCol w="2225515">
                  <a:extLst>
                    <a:ext uri="{9D8B030D-6E8A-4147-A177-3AD203B41FA5}">
                      <a16:colId xmlns:a16="http://schemas.microsoft.com/office/drawing/2014/main" val="1403217340"/>
                    </a:ext>
                  </a:extLst>
                </a:gridCol>
                <a:gridCol w="779338">
                  <a:extLst>
                    <a:ext uri="{9D8B030D-6E8A-4147-A177-3AD203B41FA5}">
                      <a16:colId xmlns:a16="http://schemas.microsoft.com/office/drawing/2014/main" val="3304485511"/>
                    </a:ext>
                  </a:extLst>
                </a:gridCol>
                <a:gridCol w="975307">
                  <a:extLst>
                    <a:ext uri="{9D8B030D-6E8A-4147-A177-3AD203B41FA5}">
                      <a16:colId xmlns:a16="http://schemas.microsoft.com/office/drawing/2014/main" val="4275836224"/>
                    </a:ext>
                  </a:extLst>
                </a:gridCol>
                <a:gridCol w="1345470">
                  <a:extLst>
                    <a:ext uri="{9D8B030D-6E8A-4147-A177-3AD203B41FA5}">
                      <a16:colId xmlns:a16="http://schemas.microsoft.com/office/drawing/2014/main" val="1775211508"/>
                    </a:ext>
                  </a:extLst>
                </a:gridCol>
                <a:gridCol w="1262002">
                  <a:extLst>
                    <a:ext uri="{9D8B030D-6E8A-4147-A177-3AD203B41FA5}">
                      <a16:colId xmlns:a16="http://schemas.microsoft.com/office/drawing/2014/main" val="3567323901"/>
                    </a:ext>
                  </a:extLst>
                </a:gridCol>
                <a:gridCol w="1152223">
                  <a:extLst>
                    <a:ext uri="{9D8B030D-6E8A-4147-A177-3AD203B41FA5}">
                      <a16:colId xmlns:a16="http://schemas.microsoft.com/office/drawing/2014/main" val="1859263394"/>
                    </a:ext>
                  </a:extLst>
                </a:gridCol>
                <a:gridCol w="1396277">
                  <a:extLst>
                    <a:ext uri="{9D8B030D-6E8A-4147-A177-3AD203B41FA5}">
                      <a16:colId xmlns:a16="http://schemas.microsoft.com/office/drawing/2014/main" val="1063013293"/>
                    </a:ext>
                  </a:extLst>
                </a:gridCol>
              </a:tblGrid>
              <a:tr h="891151">
                <a:tc>
                  <a:txBody>
                    <a:bodyPr/>
                    <a:lstStyle/>
                    <a:p>
                      <a:pPr marL="0" marR="0">
                        <a:spcBef>
                          <a:spcPts val="0"/>
                        </a:spcBef>
                        <a:spcAft>
                          <a:spcPts val="0"/>
                        </a:spcAft>
                      </a:pPr>
                      <a:r>
                        <a:rPr lang="en-US" sz="1400">
                          <a:effectLst/>
                        </a:rPr>
                        <a:t>Name of Software (# of Responses)</a:t>
                      </a:r>
                    </a:p>
                    <a:p>
                      <a:pPr marL="0" marR="0">
                        <a:spcBef>
                          <a:spcPts val="0"/>
                        </a:spcBef>
                        <a:spcAft>
                          <a:spcPts val="0"/>
                        </a:spcAft>
                      </a:pPr>
                      <a:r>
                        <a:rPr lang="en-US" sz="1400">
                          <a:effectLst/>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Cost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Ease of Use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Functionality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Convenient integrations with other platforms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Customer Support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Segment(s) that use this software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11627322"/>
                  </a:ext>
                </a:extLst>
              </a:tr>
              <a:tr h="213851">
                <a:tc>
                  <a:txBody>
                    <a:bodyPr/>
                    <a:lstStyle/>
                    <a:p>
                      <a:pPr marL="0" marR="0">
                        <a:spcBef>
                          <a:spcPts val="0"/>
                        </a:spcBef>
                        <a:spcAft>
                          <a:spcPts val="0"/>
                        </a:spcAft>
                      </a:pPr>
                      <a:r>
                        <a:rPr lang="en-US" sz="1400">
                          <a:effectLst/>
                        </a:rPr>
                        <a:t>AutoCAD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g,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57840686"/>
                  </a:ext>
                </a:extLst>
              </a:tr>
              <a:tr h="213851">
                <a:tc>
                  <a:txBody>
                    <a:bodyPr/>
                    <a:lstStyle/>
                    <a:p>
                      <a:pPr marL="0" marR="0">
                        <a:spcBef>
                          <a:spcPts val="0"/>
                        </a:spcBef>
                        <a:spcAft>
                          <a:spcPts val="0"/>
                        </a:spcAft>
                      </a:pPr>
                      <a:r>
                        <a:rPr lang="en-US" sz="1400">
                          <a:effectLst/>
                        </a:rPr>
                        <a:t>DesignCAD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912071"/>
                  </a:ext>
                </a:extLst>
              </a:tr>
              <a:tr h="427703">
                <a:tc>
                  <a:txBody>
                    <a:bodyPr/>
                    <a:lstStyle/>
                    <a:p>
                      <a:pPr marL="0" marR="0">
                        <a:spcBef>
                          <a:spcPts val="0"/>
                        </a:spcBef>
                        <a:spcAft>
                          <a:spcPts val="0"/>
                        </a:spcAft>
                      </a:pPr>
                      <a:r>
                        <a:rPr lang="en-US" sz="1400">
                          <a:effectLst/>
                        </a:rPr>
                        <a:t>Dynascape (7)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3.83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3.17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gr, g,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4032224"/>
                  </a:ext>
                </a:extLst>
              </a:tr>
              <a:tr h="213851">
                <a:tc>
                  <a:txBody>
                    <a:bodyPr/>
                    <a:lstStyle/>
                    <a:p>
                      <a:pPr marL="0" marR="0">
                        <a:spcBef>
                          <a:spcPts val="0"/>
                        </a:spcBef>
                        <a:spcAft>
                          <a:spcPts val="0"/>
                        </a:spcAft>
                      </a:pPr>
                      <a:r>
                        <a:rPr lang="en-US" sz="1400">
                          <a:effectLst/>
                        </a:rPr>
                        <a:t>Land FX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82328320"/>
                  </a:ext>
                </a:extLst>
              </a:tr>
              <a:tr h="213851">
                <a:tc>
                  <a:txBody>
                    <a:bodyPr/>
                    <a:lstStyle/>
                    <a:p>
                      <a:pPr marL="0" marR="0">
                        <a:spcBef>
                          <a:spcPts val="0"/>
                        </a:spcBef>
                        <a:spcAft>
                          <a:spcPts val="0"/>
                        </a:spcAft>
                      </a:pPr>
                      <a:r>
                        <a:rPr lang="en-US" sz="1400">
                          <a:effectLst/>
                        </a:rPr>
                        <a:t>LandscapePro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g,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57208989"/>
                  </a:ext>
                </a:extLst>
              </a:tr>
              <a:tr h="213851">
                <a:tc>
                  <a:txBody>
                    <a:bodyPr/>
                    <a:lstStyle/>
                    <a:p>
                      <a:pPr marL="0" marR="0">
                        <a:spcBef>
                          <a:spcPts val="0"/>
                        </a:spcBef>
                        <a:spcAft>
                          <a:spcPts val="0"/>
                        </a:spcAft>
                      </a:pPr>
                      <a:r>
                        <a:rPr lang="en-US" sz="1400">
                          <a:effectLst/>
                        </a:rPr>
                        <a:t>Photoshop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25703097"/>
                  </a:ext>
                </a:extLst>
              </a:tr>
              <a:tr h="427703">
                <a:tc>
                  <a:txBody>
                    <a:bodyPr/>
                    <a:lstStyle/>
                    <a:p>
                      <a:pPr marL="0" marR="0">
                        <a:spcBef>
                          <a:spcPts val="0"/>
                        </a:spcBef>
                        <a:spcAft>
                          <a:spcPts val="0"/>
                        </a:spcAft>
                      </a:pPr>
                      <a:r>
                        <a:rPr lang="en-US" sz="1400">
                          <a:effectLst/>
                        </a:rPr>
                        <a:t>Pro Landscape (5)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gr,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69516584"/>
                  </a:ext>
                </a:extLst>
              </a:tr>
              <a:tr h="691218">
                <a:tc>
                  <a:txBody>
                    <a:bodyPr/>
                    <a:lstStyle/>
                    <a:p>
                      <a:pPr marL="0" marR="0">
                        <a:spcBef>
                          <a:spcPts val="0"/>
                        </a:spcBef>
                        <a:spcAft>
                          <a:spcPts val="0"/>
                        </a:spcAft>
                      </a:pPr>
                      <a:r>
                        <a:rPr lang="en-US" sz="1400" dirty="0">
                          <a:effectLst/>
                        </a:rPr>
                        <a:t>Idea Spectrum’s Realtime Landscaping Architect (3)</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400" cap="all" dirty="0">
                        <a:effectLst/>
                      </a:endParaRPr>
                    </a:p>
                    <a:p>
                      <a:pPr marL="0" marR="0">
                        <a:spcBef>
                          <a:spcPts val="0"/>
                        </a:spcBef>
                        <a:spcAft>
                          <a:spcPts val="0"/>
                        </a:spcAft>
                      </a:pPr>
                      <a:r>
                        <a:rPr lang="en-US" sz="1400" cap="all" dirty="0">
                          <a:effectLst/>
                        </a:rPr>
                        <a:t>l, t, </a:t>
                      </a:r>
                      <a:r>
                        <a:rPr lang="en-US" sz="1400" cap="all" dirty="0" err="1">
                          <a:effectLst/>
                        </a:rPr>
                        <a:t>sn</a:t>
                      </a:r>
                      <a:r>
                        <a:rPr lang="en-US" sz="1400" cap="all" dirty="0">
                          <a:effectLst/>
                        </a:rPr>
                        <a:t>, gr, g, </a:t>
                      </a:r>
                      <a:r>
                        <a:rPr lang="en-US" sz="1400" cap="all" dirty="0" err="1">
                          <a:effectLst/>
                        </a:rPr>
                        <a:t>gp</a:t>
                      </a:r>
                      <a:r>
                        <a:rPr lang="en-US" sz="1400" cap="all" dirty="0">
                          <a:effectLst/>
                        </a:rPr>
                        <a:t>, </a:t>
                      </a:r>
                      <a:r>
                        <a:rPr lang="en-US" sz="1400" cap="all" dirty="0" err="1">
                          <a:effectLst/>
                        </a:rPr>
                        <a:t>i</a:t>
                      </a:r>
                      <a:r>
                        <a:rPr lang="en-US" sz="1400" cap="all" dirty="0">
                          <a:effectLst/>
                        </a:rPr>
                        <a:t>, a</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95690074"/>
                  </a:ext>
                </a:extLst>
              </a:tr>
              <a:tr h="254642">
                <a:tc>
                  <a:txBody>
                    <a:bodyPr/>
                    <a:lstStyle/>
                    <a:p>
                      <a:pPr marL="0" marR="0">
                        <a:spcBef>
                          <a:spcPts val="0"/>
                        </a:spcBef>
                        <a:spcAft>
                          <a:spcPts val="0"/>
                        </a:spcAft>
                      </a:pPr>
                      <a:r>
                        <a:rPr lang="en-US" sz="1400">
                          <a:effectLst/>
                        </a:rPr>
                        <a:t>UVision (5)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dirty="0">
                          <a:effectLst/>
                        </a:rPr>
                        <a:t>l, t, </a:t>
                      </a:r>
                      <a:r>
                        <a:rPr lang="en-US" sz="1400" cap="all" dirty="0" err="1">
                          <a:effectLst/>
                        </a:rPr>
                        <a:t>sn</a:t>
                      </a:r>
                      <a:r>
                        <a:rPr lang="en-US" sz="1400" cap="all" dirty="0">
                          <a:effectLst/>
                        </a:rPr>
                        <a:t>, g, </a:t>
                      </a:r>
                      <a:r>
                        <a:rPr lang="en-US" sz="1400" cap="all" dirty="0" err="1">
                          <a:effectLst/>
                        </a:rPr>
                        <a:t>i</a:t>
                      </a:r>
                      <a:r>
                        <a:rPr lang="en-US" sz="1400" cap="all" dirty="0">
                          <a:effectLst/>
                        </a:rPr>
                        <a:t>, 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29842097"/>
                  </a:ext>
                </a:extLst>
              </a:tr>
            </a:tbl>
          </a:graphicData>
        </a:graphic>
      </p:graphicFrame>
      <p:sp>
        <p:nvSpPr>
          <p:cNvPr id="4" name="TextBox 3">
            <a:extLst>
              <a:ext uri="{FF2B5EF4-FFF2-40B4-BE49-F238E27FC236}">
                <a16:creationId xmlns:a16="http://schemas.microsoft.com/office/drawing/2014/main" id="{EF50528D-D1AD-B849-8236-BB0744BAF699}"/>
              </a:ext>
            </a:extLst>
          </p:cNvPr>
          <p:cNvSpPr txBox="1"/>
          <p:nvPr/>
        </p:nvSpPr>
        <p:spPr>
          <a:xfrm>
            <a:off x="274086" y="1170199"/>
            <a:ext cx="2323072" cy="400110"/>
          </a:xfrm>
          <a:prstGeom prst="rect">
            <a:avLst/>
          </a:prstGeom>
          <a:noFill/>
        </p:spPr>
        <p:txBody>
          <a:bodyPr wrap="none" rtlCol="0">
            <a:spAutoFit/>
          </a:bodyPr>
          <a:lstStyle/>
          <a:p>
            <a:r>
              <a:rPr lang="en-US" sz="2000" b="1" i="1" u="sng" dirty="0"/>
              <a:t>Landscape Design</a:t>
            </a:r>
            <a:endParaRPr lang="en-US" sz="2000" dirty="0"/>
          </a:p>
        </p:txBody>
      </p:sp>
    </p:spTree>
    <p:extLst>
      <p:ext uri="{BB962C8B-B14F-4D97-AF65-F5344CB8AC3E}">
        <p14:creationId xmlns:p14="http://schemas.microsoft.com/office/powerpoint/2010/main" val="4216800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3721CB3-20E5-534C-9CBF-13113D518410}"/>
              </a:ext>
            </a:extLst>
          </p:cNvPr>
          <p:cNvGraphicFramePr>
            <a:graphicFrameLocks noGrp="1"/>
          </p:cNvGraphicFramePr>
          <p:nvPr>
            <p:extLst>
              <p:ext uri="{D42A27DB-BD31-4B8C-83A1-F6EECF244321}">
                <p14:modId xmlns:p14="http://schemas.microsoft.com/office/powerpoint/2010/main" val="845907719"/>
              </p:ext>
            </p:extLst>
          </p:nvPr>
        </p:nvGraphicFramePr>
        <p:xfrm>
          <a:off x="398409" y="932736"/>
          <a:ext cx="9231727" cy="5385659"/>
        </p:xfrm>
        <a:graphic>
          <a:graphicData uri="http://schemas.openxmlformats.org/drawingml/2006/table">
            <a:tbl>
              <a:tblPr firstRow="1" firstCol="1" bandRow="1">
                <a:tableStyleId>{5C22544A-7EE6-4342-B048-85BDC9FD1C3A}</a:tableStyleId>
              </a:tblPr>
              <a:tblGrid>
                <a:gridCol w="2344791">
                  <a:extLst>
                    <a:ext uri="{9D8B030D-6E8A-4147-A177-3AD203B41FA5}">
                      <a16:colId xmlns:a16="http://schemas.microsoft.com/office/drawing/2014/main" val="3570192376"/>
                    </a:ext>
                  </a:extLst>
                </a:gridCol>
                <a:gridCol w="691503">
                  <a:extLst>
                    <a:ext uri="{9D8B030D-6E8A-4147-A177-3AD203B41FA5}">
                      <a16:colId xmlns:a16="http://schemas.microsoft.com/office/drawing/2014/main" val="2815911459"/>
                    </a:ext>
                  </a:extLst>
                </a:gridCol>
                <a:gridCol w="985512">
                  <a:extLst>
                    <a:ext uri="{9D8B030D-6E8A-4147-A177-3AD203B41FA5}">
                      <a16:colId xmlns:a16="http://schemas.microsoft.com/office/drawing/2014/main" val="1505164191"/>
                    </a:ext>
                  </a:extLst>
                </a:gridCol>
                <a:gridCol w="1359548">
                  <a:extLst>
                    <a:ext uri="{9D8B030D-6E8A-4147-A177-3AD203B41FA5}">
                      <a16:colId xmlns:a16="http://schemas.microsoft.com/office/drawing/2014/main" val="500160499"/>
                    </a:ext>
                  </a:extLst>
                </a:gridCol>
                <a:gridCol w="1275207">
                  <a:extLst>
                    <a:ext uri="{9D8B030D-6E8A-4147-A177-3AD203B41FA5}">
                      <a16:colId xmlns:a16="http://schemas.microsoft.com/office/drawing/2014/main" val="2843019243"/>
                    </a:ext>
                  </a:extLst>
                </a:gridCol>
                <a:gridCol w="1164279">
                  <a:extLst>
                    <a:ext uri="{9D8B030D-6E8A-4147-A177-3AD203B41FA5}">
                      <a16:colId xmlns:a16="http://schemas.microsoft.com/office/drawing/2014/main" val="1593116835"/>
                    </a:ext>
                  </a:extLst>
                </a:gridCol>
                <a:gridCol w="1410887">
                  <a:extLst>
                    <a:ext uri="{9D8B030D-6E8A-4147-A177-3AD203B41FA5}">
                      <a16:colId xmlns:a16="http://schemas.microsoft.com/office/drawing/2014/main" val="147651892"/>
                    </a:ext>
                  </a:extLst>
                </a:gridCol>
              </a:tblGrid>
              <a:tr h="548823">
                <a:tc>
                  <a:txBody>
                    <a:bodyPr/>
                    <a:lstStyle/>
                    <a:p>
                      <a:pPr marL="0" marR="0">
                        <a:spcBef>
                          <a:spcPts val="0"/>
                        </a:spcBef>
                        <a:spcAft>
                          <a:spcPts val="0"/>
                        </a:spcAft>
                      </a:pPr>
                      <a:r>
                        <a:rPr lang="en-US" sz="1400">
                          <a:effectLst/>
                        </a:rPr>
                        <a:t>Name of Software (# of Responses)</a:t>
                      </a:r>
                    </a:p>
                    <a:p>
                      <a:pPr marL="0" marR="0">
                        <a:spcBef>
                          <a:spcPts val="0"/>
                        </a:spcBef>
                        <a:spcAft>
                          <a:spcPts val="0"/>
                        </a:spcAft>
                      </a:pPr>
                      <a:r>
                        <a:rPr lang="en-US" sz="1400">
                          <a:effectLst/>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Cost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Ease of Use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Functionality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Convenient integrations with other platforms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Customer Support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Segment(s) that use this software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723706756"/>
                  </a:ext>
                </a:extLst>
              </a:tr>
              <a:tr h="324091">
                <a:tc>
                  <a:txBody>
                    <a:bodyPr/>
                    <a:lstStyle/>
                    <a:p>
                      <a:pPr marL="0" marR="0">
                        <a:spcBef>
                          <a:spcPts val="0"/>
                        </a:spcBef>
                        <a:spcAft>
                          <a:spcPts val="0"/>
                        </a:spcAft>
                      </a:pPr>
                      <a:r>
                        <a:rPr lang="en-US" sz="1400">
                          <a:effectLst/>
                        </a:rPr>
                        <a:t>Adobe Acrobat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a:effectLst/>
                        </a:rPr>
                        <a:t>l, t, sn, gr, g, gp,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606220945"/>
                  </a:ext>
                </a:extLst>
              </a:tr>
              <a:tr h="179954">
                <a:tc>
                  <a:txBody>
                    <a:bodyPr/>
                    <a:lstStyle/>
                    <a:p>
                      <a:pPr marL="0" marR="0">
                        <a:spcBef>
                          <a:spcPts val="0"/>
                        </a:spcBef>
                        <a:spcAft>
                          <a:spcPts val="0"/>
                        </a:spcAft>
                      </a:pPr>
                      <a:r>
                        <a:rPr lang="en-US" sz="1400">
                          <a:effectLst/>
                        </a:rPr>
                        <a:t>BlueBeam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a:effectLst/>
                        </a:rPr>
                        <a:t>l,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1941953506"/>
                  </a:ext>
                </a:extLst>
              </a:tr>
              <a:tr h="359907">
                <a:tc>
                  <a:txBody>
                    <a:bodyPr/>
                    <a:lstStyle/>
                    <a:p>
                      <a:pPr marL="0" marR="0">
                        <a:spcBef>
                          <a:spcPts val="0"/>
                        </a:spcBef>
                        <a:spcAft>
                          <a:spcPts val="0"/>
                        </a:spcAft>
                      </a:pPr>
                      <a:r>
                        <a:rPr lang="en-US" sz="1400">
                          <a:effectLst/>
                        </a:rPr>
                        <a:t>Findmylotsize/GoogleMaps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a:effectLst/>
                        </a:rPr>
                        <a:t>l, g,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1984338530"/>
                  </a:ext>
                </a:extLst>
              </a:tr>
              <a:tr h="179954">
                <a:tc>
                  <a:txBody>
                    <a:bodyPr/>
                    <a:lstStyle/>
                    <a:p>
                      <a:pPr marL="0" marR="0">
                        <a:spcBef>
                          <a:spcPts val="0"/>
                        </a:spcBef>
                        <a:spcAft>
                          <a:spcPts val="0"/>
                        </a:spcAft>
                      </a:pPr>
                      <a:r>
                        <a:rPr lang="en-US" sz="1400">
                          <a:effectLst/>
                        </a:rPr>
                        <a:t>GIS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t, </a:t>
                      </a:r>
                      <a:r>
                        <a:rPr lang="en-US" sz="1400" cap="all" dirty="0" err="1">
                          <a:effectLst/>
                        </a:rPr>
                        <a:t>sn</a:t>
                      </a:r>
                      <a:r>
                        <a:rPr lang="en-US" sz="1400" cap="all" dirty="0">
                          <a:effectLst/>
                        </a:rPr>
                        <a:t>, </a:t>
                      </a:r>
                      <a:r>
                        <a:rPr lang="en-US" sz="1400" cap="all" dirty="0" err="1">
                          <a:effectLst/>
                        </a:rPr>
                        <a:t>i</a:t>
                      </a:r>
                      <a:r>
                        <a:rPr lang="en-US" sz="1400" cap="all" dirty="0">
                          <a:effectLst/>
                        </a:rPr>
                        <a:t>, a</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909605211"/>
                  </a:ext>
                </a:extLst>
              </a:tr>
              <a:tr h="179954">
                <a:tc>
                  <a:txBody>
                    <a:bodyPr/>
                    <a:lstStyle/>
                    <a:p>
                      <a:pPr marL="0" marR="0">
                        <a:spcBef>
                          <a:spcPts val="0"/>
                        </a:spcBef>
                        <a:spcAft>
                          <a:spcPts val="0"/>
                        </a:spcAft>
                      </a:pPr>
                      <a:r>
                        <a:rPr lang="en-US" sz="1400">
                          <a:effectLst/>
                        </a:rPr>
                        <a:t>Goilawn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l, t, </a:t>
                      </a:r>
                      <a:r>
                        <a:rPr lang="en-US" sz="1400" cap="all" dirty="0" err="1">
                          <a:effectLst/>
                        </a:rPr>
                        <a:t>sn</a:t>
                      </a:r>
                      <a:r>
                        <a:rPr lang="en-US" sz="1400" cap="all" dirty="0">
                          <a:effectLst/>
                        </a:rPr>
                        <a:t>, </a:t>
                      </a: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711356992"/>
                  </a:ext>
                </a:extLst>
              </a:tr>
              <a:tr h="257699">
                <a:tc>
                  <a:txBody>
                    <a:bodyPr/>
                    <a:lstStyle/>
                    <a:p>
                      <a:pPr marL="0" marR="0">
                        <a:spcBef>
                          <a:spcPts val="0"/>
                        </a:spcBef>
                        <a:spcAft>
                          <a:spcPts val="0"/>
                        </a:spcAft>
                      </a:pPr>
                      <a:r>
                        <a:rPr lang="en-US" sz="1400">
                          <a:effectLst/>
                        </a:rPr>
                        <a:t>Google (7)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4.67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4.83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l, t, </a:t>
                      </a:r>
                      <a:r>
                        <a:rPr lang="en-US" sz="1400" cap="all" dirty="0" err="1">
                          <a:effectLst/>
                        </a:rPr>
                        <a:t>sn</a:t>
                      </a:r>
                      <a:r>
                        <a:rPr lang="en-US" sz="1400" cap="all" dirty="0">
                          <a:effectLst/>
                        </a:rPr>
                        <a:t>, gr, g, </a:t>
                      </a:r>
                      <a:r>
                        <a:rPr lang="en-US" sz="1400" cap="all" dirty="0" err="1">
                          <a:effectLst/>
                        </a:rPr>
                        <a:t>gp</a:t>
                      </a:r>
                      <a:r>
                        <a:rPr lang="en-US" sz="1400" cap="all" dirty="0">
                          <a:effectLst/>
                        </a:rPr>
                        <a:t>, </a:t>
                      </a:r>
                      <a:r>
                        <a:rPr lang="en-US" sz="1400" cap="all" dirty="0" err="1">
                          <a:effectLst/>
                        </a:rPr>
                        <a:t>i</a:t>
                      </a:r>
                      <a:r>
                        <a:rPr lang="en-US" sz="1400" cap="all" dirty="0">
                          <a:effectLst/>
                        </a:rPr>
                        <a:t>, 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1240134600"/>
                  </a:ext>
                </a:extLst>
              </a:tr>
              <a:tr h="265019">
                <a:tc>
                  <a:txBody>
                    <a:bodyPr/>
                    <a:lstStyle/>
                    <a:p>
                      <a:pPr marL="0" marR="0">
                        <a:spcBef>
                          <a:spcPts val="0"/>
                        </a:spcBef>
                        <a:spcAft>
                          <a:spcPts val="0"/>
                        </a:spcAft>
                      </a:pPr>
                      <a:r>
                        <a:rPr lang="en-US" sz="1400">
                          <a:effectLst/>
                        </a:rPr>
                        <a:t>iLawn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l, t, </a:t>
                      </a:r>
                      <a:r>
                        <a:rPr lang="en-US" sz="1400" cap="all" dirty="0" err="1">
                          <a:effectLst/>
                        </a:rPr>
                        <a:t>sn</a:t>
                      </a:r>
                      <a:r>
                        <a:rPr lang="en-US" sz="1400" cap="all" dirty="0">
                          <a:effectLst/>
                        </a:rPr>
                        <a:t>, </a:t>
                      </a: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3677260342"/>
                  </a:ext>
                </a:extLst>
              </a:tr>
              <a:tr h="224358">
                <a:tc>
                  <a:txBody>
                    <a:bodyPr/>
                    <a:lstStyle/>
                    <a:p>
                      <a:pPr marL="0" marR="0">
                        <a:spcBef>
                          <a:spcPts val="0"/>
                        </a:spcBef>
                        <a:spcAft>
                          <a:spcPts val="0"/>
                        </a:spcAft>
                      </a:pPr>
                      <a:r>
                        <a:rPr lang="en-US" sz="1400">
                          <a:effectLst/>
                        </a:rPr>
                        <a:t>LMN (3)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l, t, </a:t>
                      </a:r>
                      <a:r>
                        <a:rPr lang="en-US" sz="1400" cap="all" dirty="0" err="1">
                          <a:effectLst/>
                        </a:rPr>
                        <a:t>sn</a:t>
                      </a:r>
                      <a:r>
                        <a:rPr lang="en-US" sz="1400" cap="all" dirty="0">
                          <a:effectLst/>
                        </a:rPr>
                        <a:t>, gr, g, </a:t>
                      </a: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1707958485"/>
                  </a:ext>
                </a:extLst>
              </a:tr>
              <a:tr h="196770">
                <a:tc>
                  <a:txBody>
                    <a:bodyPr/>
                    <a:lstStyle/>
                    <a:p>
                      <a:pPr marL="0" marR="0">
                        <a:spcBef>
                          <a:spcPts val="0"/>
                        </a:spcBef>
                        <a:spcAft>
                          <a:spcPts val="0"/>
                        </a:spcAft>
                      </a:pPr>
                      <a:r>
                        <a:rPr lang="en-US" sz="1400">
                          <a:effectLst/>
                        </a:rPr>
                        <a:t>Measurelotsize.com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gr, g, </a:t>
                      </a:r>
                      <a:r>
                        <a:rPr lang="en-US" sz="1400" cap="all" dirty="0" err="1">
                          <a:effectLst/>
                        </a:rPr>
                        <a:t>gp</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4126563762"/>
                  </a:ext>
                </a:extLst>
              </a:tr>
              <a:tr h="179954">
                <a:tc>
                  <a:txBody>
                    <a:bodyPr/>
                    <a:lstStyle/>
                    <a:p>
                      <a:pPr marL="0" marR="0">
                        <a:spcBef>
                          <a:spcPts val="0"/>
                        </a:spcBef>
                        <a:spcAft>
                          <a:spcPts val="0"/>
                        </a:spcAft>
                      </a:pPr>
                      <a:r>
                        <a:rPr lang="en-US" sz="1400">
                          <a:effectLst/>
                        </a:rPr>
                        <a:t>Microsoft Excel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a:effectLst/>
                        </a:rPr>
                        <a:t>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3782466652"/>
                  </a:ext>
                </a:extLst>
              </a:tr>
              <a:tr h="179954">
                <a:tc>
                  <a:txBody>
                    <a:bodyPr/>
                    <a:lstStyle/>
                    <a:p>
                      <a:pPr marL="0" marR="0">
                        <a:spcBef>
                          <a:spcPts val="0"/>
                        </a:spcBef>
                        <a:spcAft>
                          <a:spcPts val="0"/>
                        </a:spcAft>
                      </a:pPr>
                      <a:r>
                        <a:rPr lang="en-US" sz="1400">
                          <a:effectLst/>
                        </a:rPr>
                        <a:t>MS Project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l, t, </a:t>
                      </a:r>
                      <a:r>
                        <a:rPr lang="en-US" sz="1400" cap="all" dirty="0" err="1">
                          <a:effectLst/>
                        </a:rPr>
                        <a:t>sn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2676209936"/>
                  </a:ext>
                </a:extLst>
              </a:tr>
              <a:tr h="179954">
                <a:tc>
                  <a:txBody>
                    <a:bodyPr/>
                    <a:lstStyle/>
                    <a:p>
                      <a:pPr marL="0" marR="0">
                        <a:spcBef>
                          <a:spcPts val="0"/>
                        </a:spcBef>
                        <a:spcAft>
                          <a:spcPts val="0"/>
                        </a:spcAft>
                      </a:pPr>
                      <a:r>
                        <a:rPr lang="en-US" sz="1400">
                          <a:effectLst/>
                        </a:rPr>
                        <a:t>PlanSwift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a:effectLst/>
                        </a:rPr>
                        <a:t>l, g, gp</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913952568"/>
                  </a:ext>
                </a:extLst>
              </a:tr>
              <a:tr h="179954">
                <a:tc>
                  <a:txBody>
                    <a:bodyPr/>
                    <a:lstStyle/>
                    <a:p>
                      <a:pPr marL="0" marR="0">
                        <a:spcBef>
                          <a:spcPts val="0"/>
                        </a:spcBef>
                        <a:spcAft>
                          <a:spcPts val="0"/>
                        </a:spcAft>
                      </a:pPr>
                      <a:r>
                        <a:rPr lang="en-US" sz="1400">
                          <a:effectLst/>
                        </a:rPr>
                        <a:t>Real Green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l, t, </a:t>
                      </a:r>
                      <a:r>
                        <a:rPr lang="en-US" sz="1400" cap="all" dirty="0" err="1">
                          <a:effectLst/>
                        </a:rPr>
                        <a:t>sn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1519005282"/>
                  </a:ext>
                </a:extLst>
              </a:tr>
              <a:tr h="179954">
                <a:tc>
                  <a:txBody>
                    <a:bodyPr/>
                    <a:lstStyle/>
                    <a:p>
                      <a:pPr marL="0" marR="0">
                        <a:spcBef>
                          <a:spcPts val="0"/>
                        </a:spcBef>
                        <a:spcAft>
                          <a:spcPts val="0"/>
                        </a:spcAft>
                      </a:pPr>
                      <a:r>
                        <a:rPr lang="en-US" sz="1400">
                          <a:effectLst/>
                        </a:rPr>
                        <a:t>Sage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l, </a:t>
                      </a: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1729346395"/>
                  </a:ext>
                </a:extLst>
              </a:tr>
              <a:tr h="179954">
                <a:tc>
                  <a:txBody>
                    <a:bodyPr/>
                    <a:lstStyle/>
                    <a:p>
                      <a:pPr marL="0" marR="0">
                        <a:spcBef>
                          <a:spcPts val="0"/>
                        </a:spcBef>
                        <a:spcAft>
                          <a:spcPts val="0"/>
                        </a:spcAft>
                      </a:pPr>
                      <a:r>
                        <a:rPr lang="en-US" sz="1400">
                          <a:effectLst/>
                        </a:rPr>
                        <a:t>ServicePro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1339446642"/>
                  </a:ext>
                </a:extLst>
              </a:tr>
              <a:tr h="179954">
                <a:tc>
                  <a:txBody>
                    <a:bodyPr/>
                    <a:lstStyle/>
                    <a:p>
                      <a:pPr marL="0" marR="0">
                        <a:spcBef>
                          <a:spcPts val="0"/>
                        </a:spcBef>
                        <a:spcAft>
                          <a:spcPts val="0"/>
                        </a:spcAft>
                      </a:pPr>
                      <a:r>
                        <a:rPr lang="en-US" sz="1400">
                          <a:effectLst/>
                        </a:rPr>
                        <a:t>SodSolutions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l, t, </a:t>
                      </a:r>
                      <a:r>
                        <a:rPr lang="en-US" sz="1400" cap="all" dirty="0" err="1">
                          <a:effectLst/>
                        </a:rPr>
                        <a:t>sn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3474382087"/>
                  </a:ext>
                </a:extLst>
              </a:tr>
              <a:tr h="179954">
                <a:tc>
                  <a:txBody>
                    <a:bodyPr/>
                    <a:lstStyle/>
                    <a:p>
                      <a:pPr marL="0" marR="0">
                        <a:spcBef>
                          <a:spcPts val="0"/>
                        </a:spcBef>
                        <a:spcAft>
                          <a:spcPts val="0"/>
                        </a:spcAft>
                      </a:pPr>
                      <a:r>
                        <a:rPr lang="en-US" sz="1400">
                          <a:effectLst/>
                        </a:rPr>
                        <a:t>Tree Plotter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nchor="b"/>
                </a:tc>
                <a:tc>
                  <a:txBody>
                    <a:bodyPr/>
                    <a:lstStyle/>
                    <a:p>
                      <a:pPr marL="0" marR="0">
                        <a:spcBef>
                          <a:spcPts val="0"/>
                        </a:spcBef>
                        <a:spcAft>
                          <a:spcPts val="0"/>
                        </a:spcAft>
                      </a:pPr>
                      <a:r>
                        <a:rPr lang="en-US" sz="1400" cap="all" dirty="0">
                          <a:effectLst/>
                        </a:rPr>
                        <a:t>t, </a:t>
                      </a:r>
                      <a:r>
                        <a:rPr lang="en-US" sz="1400" cap="all" dirty="0" err="1">
                          <a:effectLst/>
                        </a:rPr>
                        <a:t>sn</a:t>
                      </a:r>
                      <a:r>
                        <a:rPr lang="en-US" sz="1400" cap="all" dirty="0">
                          <a:effectLst/>
                        </a:rPr>
                        <a:t>, </a:t>
                      </a: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82" marR="55982" marT="0" marB="0"/>
                </a:tc>
                <a:extLst>
                  <a:ext uri="{0D108BD9-81ED-4DB2-BD59-A6C34878D82A}">
                    <a16:rowId xmlns:a16="http://schemas.microsoft.com/office/drawing/2014/main" val="3529200600"/>
                  </a:ext>
                </a:extLst>
              </a:tr>
            </a:tbl>
          </a:graphicData>
        </a:graphic>
      </p:graphicFrame>
      <p:sp>
        <p:nvSpPr>
          <p:cNvPr id="4" name="TextBox 3">
            <a:extLst>
              <a:ext uri="{FF2B5EF4-FFF2-40B4-BE49-F238E27FC236}">
                <a16:creationId xmlns:a16="http://schemas.microsoft.com/office/drawing/2014/main" id="{C69450F5-B2CC-0142-81D5-53259573A025}"/>
              </a:ext>
            </a:extLst>
          </p:cNvPr>
          <p:cNvSpPr txBox="1"/>
          <p:nvPr/>
        </p:nvSpPr>
        <p:spPr>
          <a:xfrm>
            <a:off x="398409" y="505529"/>
            <a:ext cx="4338047" cy="400110"/>
          </a:xfrm>
          <a:prstGeom prst="rect">
            <a:avLst/>
          </a:prstGeom>
          <a:noFill/>
        </p:spPr>
        <p:txBody>
          <a:bodyPr wrap="none" rtlCol="0">
            <a:spAutoFit/>
          </a:bodyPr>
          <a:lstStyle/>
          <a:p>
            <a:r>
              <a:rPr lang="en-US" sz="2000" b="1" i="1" u="sng" dirty="0"/>
              <a:t>Measuring, Mapping &amp; Estimating</a:t>
            </a:r>
            <a:r>
              <a:rPr lang="en-US" sz="2000" dirty="0"/>
              <a:t> </a:t>
            </a:r>
          </a:p>
        </p:txBody>
      </p:sp>
    </p:spTree>
    <p:extLst>
      <p:ext uri="{BB962C8B-B14F-4D97-AF65-F5344CB8AC3E}">
        <p14:creationId xmlns:p14="http://schemas.microsoft.com/office/powerpoint/2010/main" val="3941555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D45F422-A477-6745-8DBF-244B08F05B03}"/>
              </a:ext>
            </a:extLst>
          </p:cNvPr>
          <p:cNvGraphicFramePr>
            <a:graphicFrameLocks noGrp="1"/>
          </p:cNvGraphicFramePr>
          <p:nvPr>
            <p:extLst>
              <p:ext uri="{D42A27DB-BD31-4B8C-83A1-F6EECF244321}">
                <p14:modId xmlns:p14="http://schemas.microsoft.com/office/powerpoint/2010/main" val="1994907930"/>
              </p:ext>
            </p:extLst>
          </p:nvPr>
        </p:nvGraphicFramePr>
        <p:xfrm>
          <a:off x="355109" y="995818"/>
          <a:ext cx="8580548" cy="4328536"/>
        </p:xfrm>
        <a:graphic>
          <a:graphicData uri="http://schemas.openxmlformats.org/drawingml/2006/table">
            <a:tbl>
              <a:tblPr firstRow="1" firstCol="1" bandRow="1">
                <a:tableStyleId>{5C22544A-7EE6-4342-B048-85BDC9FD1C3A}</a:tableStyleId>
              </a:tblPr>
              <a:tblGrid>
                <a:gridCol w="2090177">
                  <a:extLst>
                    <a:ext uri="{9D8B030D-6E8A-4147-A177-3AD203B41FA5}">
                      <a16:colId xmlns:a16="http://schemas.microsoft.com/office/drawing/2014/main" val="2320989941"/>
                    </a:ext>
                  </a:extLst>
                </a:gridCol>
                <a:gridCol w="731946">
                  <a:extLst>
                    <a:ext uri="{9D8B030D-6E8A-4147-A177-3AD203B41FA5}">
                      <a16:colId xmlns:a16="http://schemas.microsoft.com/office/drawing/2014/main" val="4146899257"/>
                    </a:ext>
                  </a:extLst>
                </a:gridCol>
                <a:gridCol w="915997">
                  <a:extLst>
                    <a:ext uri="{9D8B030D-6E8A-4147-A177-3AD203B41FA5}">
                      <a16:colId xmlns:a16="http://schemas.microsoft.com/office/drawing/2014/main" val="1387381178"/>
                    </a:ext>
                  </a:extLst>
                </a:gridCol>
                <a:gridCol w="1263650">
                  <a:extLst>
                    <a:ext uri="{9D8B030D-6E8A-4147-A177-3AD203B41FA5}">
                      <a16:colId xmlns:a16="http://schemas.microsoft.com/office/drawing/2014/main" val="2176864504"/>
                    </a:ext>
                  </a:extLst>
                </a:gridCol>
                <a:gridCol w="1185257">
                  <a:extLst>
                    <a:ext uri="{9D8B030D-6E8A-4147-A177-3AD203B41FA5}">
                      <a16:colId xmlns:a16="http://schemas.microsoft.com/office/drawing/2014/main" val="3916816789"/>
                    </a:ext>
                  </a:extLst>
                </a:gridCol>
                <a:gridCol w="1082154">
                  <a:extLst>
                    <a:ext uri="{9D8B030D-6E8A-4147-A177-3AD203B41FA5}">
                      <a16:colId xmlns:a16="http://schemas.microsoft.com/office/drawing/2014/main" val="700396516"/>
                    </a:ext>
                  </a:extLst>
                </a:gridCol>
                <a:gridCol w="1311367">
                  <a:extLst>
                    <a:ext uri="{9D8B030D-6E8A-4147-A177-3AD203B41FA5}">
                      <a16:colId xmlns:a16="http://schemas.microsoft.com/office/drawing/2014/main" val="3426057102"/>
                    </a:ext>
                  </a:extLst>
                </a:gridCol>
              </a:tblGrid>
              <a:tr h="983453">
                <a:tc>
                  <a:txBody>
                    <a:bodyPr/>
                    <a:lstStyle/>
                    <a:p>
                      <a:pPr marL="0" marR="0">
                        <a:spcBef>
                          <a:spcPts val="0"/>
                        </a:spcBef>
                        <a:spcAft>
                          <a:spcPts val="0"/>
                        </a:spcAft>
                      </a:pPr>
                      <a:r>
                        <a:rPr lang="en-US" sz="1400" dirty="0">
                          <a:effectLst/>
                        </a:rPr>
                        <a:t>Name of Software (# of Responses)</a:t>
                      </a:r>
                    </a:p>
                    <a:p>
                      <a:pPr marL="0" marR="0">
                        <a:spcBef>
                          <a:spcPts val="0"/>
                        </a:spcBef>
                        <a:spcAft>
                          <a:spcPts val="0"/>
                        </a:spcAft>
                      </a:pPr>
                      <a:r>
                        <a:rPr lang="en-US" sz="1400" dirty="0">
                          <a:effectLst/>
                        </a:rPr>
                        <a: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Cost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Ease of Use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Functionality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Convenient integrations with other platforms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Customer Support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Segment(s) that use this software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56745197"/>
                  </a:ext>
                </a:extLst>
              </a:tr>
              <a:tr h="300942">
                <a:tc>
                  <a:txBody>
                    <a:bodyPr/>
                    <a:lstStyle/>
                    <a:p>
                      <a:pPr marL="0" marR="0">
                        <a:spcBef>
                          <a:spcPts val="0"/>
                        </a:spcBef>
                        <a:spcAft>
                          <a:spcPts val="0"/>
                        </a:spcAft>
                      </a:pPr>
                      <a:r>
                        <a:rPr lang="en-US" sz="1400">
                          <a:effectLst/>
                        </a:rPr>
                        <a:t>Adobe Photoshop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gr, g, gp</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58803354"/>
                  </a:ext>
                </a:extLst>
              </a:tr>
              <a:tr h="226514">
                <a:tc>
                  <a:txBody>
                    <a:bodyPr/>
                    <a:lstStyle/>
                    <a:p>
                      <a:pPr marL="0" marR="0">
                        <a:spcBef>
                          <a:spcPts val="0"/>
                        </a:spcBef>
                        <a:spcAft>
                          <a:spcPts val="0"/>
                        </a:spcAft>
                      </a:pPr>
                      <a:r>
                        <a:rPr lang="en-US" sz="1400">
                          <a:effectLst/>
                        </a:rPr>
                        <a:t>Company Cam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12144493"/>
                  </a:ext>
                </a:extLst>
              </a:tr>
              <a:tr h="453028">
                <a:tc>
                  <a:txBody>
                    <a:bodyPr/>
                    <a:lstStyle/>
                    <a:p>
                      <a:pPr marL="0" marR="0">
                        <a:spcBef>
                          <a:spcPts val="0"/>
                        </a:spcBef>
                        <a:spcAft>
                          <a:spcPts val="0"/>
                        </a:spcAft>
                      </a:pPr>
                      <a:r>
                        <a:rPr lang="en-US" sz="1400">
                          <a:effectLst/>
                        </a:rPr>
                        <a:t>Construction Manager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52457819"/>
                  </a:ext>
                </a:extLst>
              </a:tr>
              <a:tr h="512650">
                <a:tc>
                  <a:txBody>
                    <a:bodyPr/>
                    <a:lstStyle/>
                    <a:p>
                      <a:pPr marL="0" marR="0">
                        <a:spcBef>
                          <a:spcPts val="0"/>
                        </a:spcBef>
                        <a:spcAft>
                          <a:spcPts val="0"/>
                        </a:spcAft>
                      </a:pPr>
                      <a:r>
                        <a:rPr lang="en-US" sz="1400">
                          <a:effectLst/>
                        </a:rPr>
                        <a:t>Google Drive (5)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gr, g, gp,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6280086"/>
                  </a:ext>
                </a:extLst>
              </a:tr>
              <a:tr h="277792">
                <a:tc>
                  <a:txBody>
                    <a:bodyPr/>
                    <a:lstStyle/>
                    <a:p>
                      <a:pPr marL="0" marR="0">
                        <a:spcBef>
                          <a:spcPts val="0"/>
                        </a:spcBef>
                        <a:spcAft>
                          <a:spcPts val="0"/>
                        </a:spcAft>
                      </a:pPr>
                      <a:r>
                        <a:rPr lang="en-US" sz="1400">
                          <a:effectLst/>
                        </a:rPr>
                        <a:t>iCloud Photo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51948933"/>
                  </a:ext>
                </a:extLst>
              </a:tr>
              <a:tr h="312517">
                <a:tc>
                  <a:txBody>
                    <a:bodyPr/>
                    <a:lstStyle/>
                    <a:p>
                      <a:pPr marL="0" marR="0">
                        <a:spcBef>
                          <a:spcPts val="0"/>
                        </a:spcBef>
                        <a:spcAft>
                          <a:spcPts val="0"/>
                        </a:spcAft>
                      </a:pPr>
                      <a:r>
                        <a:rPr lang="en-US" sz="1400">
                          <a:effectLst/>
                        </a:rPr>
                        <a:t>LMN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38497628"/>
                  </a:ext>
                </a:extLst>
              </a:tr>
              <a:tr h="300942">
                <a:tc>
                  <a:txBody>
                    <a:bodyPr/>
                    <a:lstStyle/>
                    <a:p>
                      <a:pPr marL="0" marR="0">
                        <a:spcBef>
                          <a:spcPts val="0"/>
                        </a:spcBef>
                        <a:spcAft>
                          <a:spcPts val="0"/>
                        </a:spcAft>
                      </a:pPr>
                      <a:r>
                        <a:rPr lang="en-US" sz="1400">
                          <a:effectLst/>
                        </a:rPr>
                        <a:t>Photos folder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41209123"/>
                  </a:ext>
                </a:extLst>
              </a:tr>
              <a:tr h="453028">
                <a:tc>
                  <a:txBody>
                    <a:bodyPr/>
                    <a:lstStyle/>
                    <a:p>
                      <a:pPr marL="0" marR="0">
                        <a:spcBef>
                          <a:spcPts val="0"/>
                        </a:spcBef>
                        <a:spcAft>
                          <a:spcPts val="0"/>
                        </a:spcAft>
                      </a:pPr>
                      <a:r>
                        <a:rPr lang="en-US" sz="1400">
                          <a:effectLst/>
                        </a:rPr>
                        <a:t>Pipedrive w/ Google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37407840"/>
                  </a:ext>
                </a:extLst>
              </a:tr>
              <a:tr h="253027">
                <a:tc>
                  <a:txBody>
                    <a:bodyPr/>
                    <a:lstStyle/>
                    <a:p>
                      <a:pPr marL="0" marR="0">
                        <a:spcBef>
                          <a:spcPts val="0"/>
                        </a:spcBef>
                        <a:spcAft>
                          <a:spcPts val="0"/>
                        </a:spcAft>
                      </a:pPr>
                      <a:r>
                        <a:rPr lang="en-US" sz="1400">
                          <a:effectLst/>
                        </a:rPr>
                        <a:t>Site fotos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19926170"/>
                  </a:ext>
                </a:extLst>
              </a:tr>
              <a:tr h="254643">
                <a:tc>
                  <a:txBody>
                    <a:bodyPr/>
                    <a:lstStyle/>
                    <a:p>
                      <a:pPr marL="0" marR="0">
                        <a:spcBef>
                          <a:spcPts val="0"/>
                        </a:spcBef>
                        <a:spcAft>
                          <a:spcPts val="0"/>
                        </a:spcAft>
                      </a:pPr>
                      <a:r>
                        <a:rPr lang="en-US" sz="1400">
                          <a:effectLst/>
                        </a:rPr>
                        <a:t>WebLocal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dirty="0">
                          <a:effectLst/>
                        </a:rPr>
                        <a:t>g, 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22756939"/>
                  </a:ext>
                </a:extLst>
              </a:tr>
            </a:tbl>
          </a:graphicData>
        </a:graphic>
      </p:graphicFrame>
      <p:sp>
        <p:nvSpPr>
          <p:cNvPr id="4" name="TextBox 3">
            <a:extLst>
              <a:ext uri="{FF2B5EF4-FFF2-40B4-BE49-F238E27FC236}">
                <a16:creationId xmlns:a16="http://schemas.microsoft.com/office/drawing/2014/main" id="{68B3E2DA-35B3-2F44-9A1F-8033BB50E767}"/>
              </a:ext>
            </a:extLst>
          </p:cNvPr>
          <p:cNvSpPr txBox="1"/>
          <p:nvPr/>
        </p:nvSpPr>
        <p:spPr>
          <a:xfrm>
            <a:off x="355109" y="474562"/>
            <a:ext cx="2568332" cy="677108"/>
          </a:xfrm>
          <a:prstGeom prst="rect">
            <a:avLst/>
          </a:prstGeom>
          <a:noFill/>
        </p:spPr>
        <p:txBody>
          <a:bodyPr wrap="none" rtlCol="0">
            <a:spAutoFit/>
          </a:bodyPr>
          <a:lstStyle/>
          <a:p>
            <a:r>
              <a:rPr lang="en-US" sz="2000" b="1" i="1" u="sng" dirty="0"/>
              <a:t>Photo Management</a:t>
            </a:r>
            <a:r>
              <a:rPr lang="en-US" b="1" i="1" u="sng" dirty="0"/>
              <a:t> </a:t>
            </a:r>
            <a:endParaRPr lang="en-US" dirty="0"/>
          </a:p>
          <a:p>
            <a:endParaRPr lang="en-US" dirty="0"/>
          </a:p>
        </p:txBody>
      </p:sp>
    </p:spTree>
    <p:extLst>
      <p:ext uri="{BB962C8B-B14F-4D97-AF65-F5344CB8AC3E}">
        <p14:creationId xmlns:p14="http://schemas.microsoft.com/office/powerpoint/2010/main" val="3739236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9AC9C19-0583-834A-AA35-D3A1B7110A37}"/>
              </a:ext>
            </a:extLst>
          </p:cNvPr>
          <p:cNvGraphicFramePr>
            <a:graphicFrameLocks noGrp="1"/>
          </p:cNvGraphicFramePr>
          <p:nvPr>
            <p:extLst>
              <p:ext uri="{D42A27DB-BD31-4B8C-83A1-F6EECF244321}">
                <p14:modId xmlns:p14="http://schemas.microsoft.com/office/powerpoint/2010/main" val="2609617045"/>
              </p:ext>
            </p:extLst>
          </p:nvPr>
        </p:nvGraphicFramePr>
        <p:xfrm>
          <a:off x="375700" y="534952"/>
          <a:ext cx="9161841" cy="5763586"/>
        </p:xfrm>
        <a:graphic>
          <a:graphicData uri="http://schemas.openxmlformats.org/drawingml/2006/table">
            <a:tbl>
              <a:tblPr firstRow="1" firstCol="1" bandRow="1">
                <a:tableStyleId>{5C22544A-7EE6-4342-B048-85BDC9FD1C3A}</a:tableStyleId>
              </a:tblPr>
              <a:tblGrid>
                <a:gridCol w="1879963">
                  <a:extLst>
                    <a:ext uri="{9D8B030D-6E8A-4147-A177-3AD203B41FA5}">
                      <a16:colId xmlns:a16="http://schemas.microsoft.com/office/drawing/2014/main" val="2667706504"/>
                    </a:ext>
                  </a:extLst>
                </a:gridCol>
                <a:gridCol w="824329">
                  <a:extLst>
                    <a:ext uri="{9D8B030D-6E8A-4147-A177-3AD203B41FA5}">
                      <a16:colId xmlns:a16="http://schemas.microsoft.com/office/drawing/2014/main" val="3899073377"/>
                    </a:ext>
                  </a:extLst>
                </a:gridCol>
                <a:gridCol w="1034694">
                  <a:extLst>
                    <a:ext uri="{9D8B030D-6E8A-4147-A177-3AD203B41FA5}">
                      <a16:colId xmlns:a16="http://schemas.microsoft.com/office/drawing/2014/main" val="1888244594"/>
                    </a:ext>
                  </a:extLst>
                </a:gridCol>
                <a:gridCol w="1411636">
                  <a:extLst>
                    <a:ext uri="{9D8B030D-6E8A-4147-A177-3AD203B41FA5}">
                      <a16:colId xmlns:a16="http://schemas.microsoft.com/office/drawing/2014/main" val="2792732220"/>
                    </a:ext>
                  </a:extLst>
                </a:gridCol>
                <a:gridCol w="1324063">
                  <a:extLst>
                    <a:ext uri="{9D8B030D-6E8A-4147-A177-3AD203B41FA5}">
                      <a16:colId xmlns:a16="http://schemas.microsoft.com/office/drawing/2014/main" val="2398863821"/>
                    </a:ext>
                  </a:extLst>
                </a:gridCol>
                <a:gridCol w="869931">
                  <a:extLst>
                    <a:ext uri="{9D8B030D-6E8A-4147-A177-3AD203B41FA5}">
                      <a16:colId xmlns:a16="http://schemas.microsoft.com/office/drawing/2014/main" val="271573768"/>
                    </a:ext>
                  </a:extLst>
                </a:gridCol>
                <a:gridCol w="1817225">
                  <a:extLst>
                    <a:ext uri="{9D8B030D-6E8A-4147-A177-3AD203B41FA5}">
                      <a16:colId xmlns:a16="http://schemas.microsoft.com/office/drawing/2014/main" val="2804782230"/>
                    </a:ext>
                  </a:extLst>
                </a:gridCol>
              </a:tblGrid>
              <a:tr h="576218">
                <a:tc>
                  <a:txBody>
                    <a:bodyPr/>
                    <a:lstStyle/>
                    <a:p>
                      <a:pPr marL="0" marR="0">
                        <a:spcBef>
                          <a:spcPts val="0"/>
                        </a:spcBef>
                        <a:spcAft>
                          <a:spcPts val="0"/>
                        </a:spcAft>
                      </a:pPr>
                      <a:r>
                        <a:rPr lang="en-US" sz="1200">
                          <a:effectLst/>
                        </a:rPr>
                        <a:t>Name of Software (# of Responses)</a:t>
                      </a:r>
                    </a:p>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Cost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Ease of Use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Functionality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Convenient integrations with other platforms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Customer Support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Segment(s) that use this software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3992059478"/>
                  </a:ext>
                </a:extLst>
              </a:tr>
              <a:tr h="373309">
                <a:tc>
                  <a:txBody>
                    <a:bodyPr/>
                    <a:lstStyle/>
                    <a:p>
                      <a:pPr marL="0" marR="0">
                        <a:spcBef>
                          <a:spcPts val="0"/>
                        </a:spcBef>
                        <a:spcAft>
                          <a:spcPts val="0"/>
                        </a:spcAft>
                      </a:pPr>
                      <a:r>
                        <a:rPr lang="en-US" sz="1200">
                          <a:effectLst/>
                        </a:rPr>
                        <a:t>Asset by Include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No Rating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 gr, g, gp,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1251948517"/>
                  </a:ext>
                </a:extLst>
              </a:tr>
              <a:tr h="124436">
                <a:tc>
                  <a:txBody>
                    <a:bodyPr/>
                    <a:lstStyle/>
                    <a:p>
                      <a:pPr marL="0" marR="0">
                        <a:spcBef>
                          <a:spcPts val="0"/>
                        </a:spcBef>
                        <a:spcAft>
                          <a:spcPts val="0"/>
                        </a:spcAft>
                      </a:pPr>
                      <a:r>
                        <a:rPr lang="en-US" sz="1200">
                          <a:effectLst/>
                        </a:rPr>
                        <a:t>Circuit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No Rating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No Rating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218105007"/>
                  </a:ext>
                </a:extLst>
              </a:tr>
              <a:tr h="124436">
                <a:tc>
                  <a:txBody>
                    <a:bodyPr/>
                    <a:lstStyle/>
                    <a:p>
                      <a:pPr marL="0" marR="0">
                        <a:spcBef>
                          <a:spcPts val="0"/>
                        </a:spcBef>
                        <a:spcAft>
                          <a:spcPts val="0"/>
                        </a:spcAft>
                      </a:pPr>
                      <a:r>
                        <a:rPr lang="en-US" sz="1200">
                          <a:effectLst/>
                        </a:rPr>
                        <a:t>Clip Itc (3)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2.33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3700332409"/>
                  </a:ext>
                </a:extLst>
              </a:tr>
              <a:tr h="248872">
                <a:tc>
                  <a:txBody>
                    <a:bodyPr/>
                    <a:lstStyle/>
                    <a:p>
                      <a:pPr marL="0" marR="0">
                        <a:spcBef>
                          <a:spcPts val="0"/>
                        </a:spcBef>
                        <a:spcAft>
                          <a:spcPts val="0"/>
                        </a:spcAft>
                      </a:pPr>
                      <a:r>
                        <a:rPr lang="en-US" sz="1200">
                          <a:effectLst/>
                        </a:rPr>
                        <a:t>Custom (3)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4127259124"/>
                  </a:ext>
                </a:extLst>
              </a:tr>
              <a:tr h="248872">
                <a:tc>
                  <a:txBody>
                    <a:bodyPr/>
                    <a:lstStyle/>
                    <a:p>
                      <a:pPr marL="0" marR="0">
                        <a:spcBef>
                          <a:spcPts val="0"/>
                        </a:spcBef>
                        <a:spcAft>
                          <a:spcPts val="0"/>
                        </a:spcAft>
                      </a:pPr>
                      <a:r>
                        <a:rPr lang="en-US" sz="1200">
                          <a:effectLst/>
                        </a:rPr>
                        <a:t>Google Sheets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3422806331"/>
                  </a:ext>
                </a:extLst>
              </a:tr>
              <a:tr h="124436">
                <a:tc>
                  <a:txBody>
                    <a:bodyPr/>
                    <a:lstStyle/>
                    <a:p>
                      <a:pPr marL="0" marR="0">
                        <a:spcBef>
                          <a:spcPts val="0"/>
                        </a:spcBef>
                        <a:spcAft>
                          <a:spcPts val="0"/>
                        </a:spcAft>
                      </a:pPr>
                      <a:r>
                        <a:rPr lang="en-US" sz="1200">
                          <a:effectLst/>
                        </a:rPr>
                        <a:t>Hindsite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1483304826"/>
                  </a:ext>
                </a:extLst>
              </a:tr>
              <a:tr h="124436">
                <a:tc>
                  <a:txBody>
                    <a:bodyPr/>
                    <a:lstStyle/>
                    <a:p>
                      <a:pPr marL="0" marR="0">
                        <a:spcBef>
                          <a:spcPts val="0"/>
                        </a:spcBef>
                        <a:spcAft>
                          <a:spcPts val="0"/>
                        </a:spcAft>
                      </a:pPr>
                      <a:r>
                        <a:rPr lang="en-US" sz="1200">
                          <a:effectLst/>
                        </a:rPr>
                        <a:t>Ideal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3571181753"/>
                  </a:ext>
                </a:extLst>
              </a:tr>
              <a:tr h="124436">
                <a:tc>
                  <a:txBody>
                    <a:bodyPr/>
                    <a:lstStyle/>
                    <a:p>
                      <a:pPr marL="0" marR="0">
                        <a:spcBef>
                          <a:spcPts val="0"/>
                        </a:spcBef>
                        <a:spcAft>
                          <a:spcPts val="0"/>
                        </a:spcAft>
                      </a:pPr>
                      <a:r>
                        <a:rPr lang="en-US" sz="1200">
                          <a:effectLst/>
                        </a:rPr>
                        <a:t>Jobber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1077206421"/>
                  </a:ext>
                </a:extLst>
              </a:tr>
              <a:tr h="240116">
                <a:tc>
                  <a:txBody>
                    <a:bodyPr/>
                    <a:lstStyle/>
                    <a:p>
                      <a:pPr marL="0" marR="0">
                        <a:spcBef>
                          <a:spcPts val="0"/>
                        </a:spcBef>
                        <a:spcAft>
                          <a:spcPts val="0"/>
                        </a:spcAft>
                      </a:pPr>
                      <a:r>
                        <a:rPr lang="en-US" sz="1200">
                          <a:effectLst/>
                        </a:rPr>
                        <a:t>LMN (9)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2.88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3.37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4.38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 gr, g, gp,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4180423216"/>
                  </a:ext>
                </a:extLst>
              </a:tr>
              <a:tr h="248872">
                <a:tc>
                  <a:txBody>
                    <a:bodyPr/>
                    <a:lstStyle/>
                    <a:p>
                      <a:pPr marL="0" marR="0">
                        <a:spcBef>
                          <a:spcPts val="0"/>
                        </a:spcBef>
                        <a:spcAft>
                          <a:spcPts val="0"/>
                        </a:spcAft>
                      </a:pPr>
                      <a:r>
                        <a:rPr lang="en-US" sz="1200">
                          <a:effectLst/>
                        </a:rPr>
                        <a:t>MS Project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 i, 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1683340523"/>
                  </a:ext>
                </a:extLst>
              </a:tr>
              <a:tr h="248872">
                <a:tc>
                  <a:txBody>
                    <a:bodyPr/>
                    <a:lstStyle/>
                    <a:p>
                      <a:pPr marL="0" marR="0">
                        <a:spcBef>
                          <a:spcPts val="0"/>
                        </a:spcBef>
                        <a:spcAft>
                          <a:spcPts val="0"/>
                        </a:spcAft>
                      </a:pPr>
                      <a:r>
                        <a:rPr lang="en-US" sz="1200">
                          <a:effectLst/>
                        </a:rPr>
                        <a:t>Real Green (4)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3.75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2.5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 gr, g,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782917524"/>
                  </a:ext>
                </a:extLst>
              </a:tr>
              <a:tr h="248872">
                <a:tc>
                  <a:txBody>
                    <a:bodyPr/>
                    <a:lstStyle/>
                    <a:p>
                      <a:pPr marL="0" marR="0">
                        <a:spcBef>
                          <a:spcPts val="0"/>
                        </a:spcBef>
                        <a:spcAft>
                          <a:spcPts val="0"/>
                        </a:spcAft>
                      </a:pPr>
                      <a:r>
                        <a:rPr lang="en-US" sz="1200">
                          <a:effectLst/>
                        </a:rPr>
                        <a:t>Sage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No Rating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No Rating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 gr, g,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1164498185"/>
                  </a:ext>
                </a:extLst>
              </a:tr>
              <a:tr h="248872">
                <a:tc>
                  <a:txBody>
                    <a:bodyPr/>
                    <a:lstStyle/>
                    <a:p>
                      <a:pPr marL="0" marR="0">
                        <a:spcBef>
                          <a:spcPts val="0"/>
                        </a:spcBef>
                        <a:spcAft>
                          <a:spcPts val="0"/>
                        </a:spcAft>
                      </a:pPr>
                      <a:r>
                        <a:rPr lang="en-US" sz="1200">
                          <a:effectLst/>
                        </a:rPr>
                        <a:t>Service Autopilot (2)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2944685079"/>
                  </a:ext>
                </a:extLst>
              </a:tr>
              <a:tr h="248872">
                <a:tc>
                  <a:txBody>
                    <a:bodyPr/>
                    <a:lstStyle/>
                    <a:p>
                      <a:pPr marL="0" marR="0">
                        <a:spcBef>
                          <a:spcPts val="0"/>
                        </a:spcBef>
                        <a:spcAft>
                          <a:spcPts val="0"/>
                        </a:spcAft>
                      </a:pPr>
                      <a:r>
                        <a:rPr lang="en-US" sz="1200">
                          <a:effectLst/>
                        </a:rPr>
                        <a:t>Service Fusion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l, 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2175144836"/>
                  </a:ext>
                </a:extLst>
              </a:tr>
              <a:tr h="124436">
                <a:tc>
                  <a:txBody>
                    <a:bodyPr/>
                    <a:lstStyle/>
                    <a:p>
                      <a:pPr marL="0" marR="0">
                        <a:spcBef>
                          <a:spcPts val="0"/>
                        </a:spcBef>
                        <a:spcAft>
                          <a:spcPts val="0"/>
                        </a:spcAft>
                      </a:pPr>
                      <a:r>
                        <a:rPr lang="en-US" sz="1200">
                          <a:effectLst/>
                        </a:rPr>
                        <a:t>ServicePro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t, sn,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2215050908"/>
                  </a:ext>
                </a:extLst>
              </a:tr>
              <a:tr h="124436">
                <a:tc>
                  <a:txBody>
                    <a:bodyPr/>
                    <a:lstStyle/>
                    <a:p>
                      <a:pPr marL="0" marR="0">
                        <a:spcBef>
                          <a:spcPts val="0"/>
                        </a:spcBef>
                        <a:spcAft>
                          <a:spcPts val="0"/>
                        </a:spcAft>
                      </a:pPr>
                      <a:r>
                        <a:rPr lang="en-US" sz="1200">
                          <a:effectLst/>
                        </a:rPr>
                        <a:t>ServiSuite (2)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t,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3961910021"/>
                  </a:ext>
                </a:extLst>
              </a:tr>
              <a:tr h="373309">
                <a:tc>
                  <a:txBody>
                    <a:bodyPr/>
                    <a:lstStyle/>
                    <a:p>
                      <a:pPr marL="0" marR="0">
                        <a:spcBef>
                          <a:spcPts val="0"/>
                        </a:spcBef>
                        <a:spcAft>
                          <a:spcPts val="0"/>
                        </a:spcAft>
                      </a:pPr>
                      <a:r>
                        <a:rPr lang="en-US" sz="1200">
                          <a:effectLst/>
                        </a:rPr>
                        <a:t>Swipeclock/Timeworks plus App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2635700162"/>
                  </a:ext>
                </a:extLst>
              </a:tr>
              <a:tr h="248872">
                <a:tc>
                  <a:txBody>
                    <a:bodyPr/>
                    <a:lstStyle/>
                    <a:p>
                      <a:pPr marL="0" marR="0">
                        <a:spcBef>
                          <a:spcPts val="0"/>
                        </a:spcBef>
                        <a:spcAft>
                          <a:spcPts val="0"/>
                        </a:spcAft>
                      </a:pPr>
                      <a:r>
                        <a:rPr lang="en-US" sz="1200">
                          <a:effectLst/>
                        </a:rPr>
                        <a:t>Team Road Warrior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i, 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2541694269"/>
                  </a:ext>
                </a:extLst>
              </a:tr>
              <a:tr h="124436">
                <a:tc>
                  <a:txBody>
                    <a:bodyPr/>
                    <a:lstStyle/>
                    <a:p>
                      <a:pPr marL="0" marR="0">
                        <a:spcBef>
                          <a:spcPts val="0"/>
                        </a:spcBef>
                        <a:spcAft>
                          <a:spcPts val="0"/>
                        </a:spcAft>
                      </a:pPr>
                      <a:r>
                        <a:rPr lang="en-US" sz="1200">
                          <a:effectLst/>
                        </a:rPr>
                        <a:t>Tsheets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1312482840"/>
                  </a:ext>
                </a:extLst>
              </a:tr>
              <a:tr h="373309">
                <a:tc>
                  <a:txBody>
                    <a:bodyPr/>
                    <a:lstStyle/>
                    <a:p>
                      <a:pPr marL="0" marR="0">
                        <a:spcBef>
                          <a:spcPts val="0"/>
                        </a:spcBef>
                        <a:spcAft>
                          <a:spcPts val="0"/>
                        </a:spcAft>
                      </a:pPr>
                      <a:r>
                        <a:rPr lang="en-US" sz="1200">
                          <a:effectLst/>
                        </a:rPr>
                        <a:t>Vericell Vision/Envision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a:effectLst/>
                        </a:rPr>
                        <a:t>gr, g, gp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4197010050"/>
                  </a:ext>
                </a:extLst>
              </a:tr>
              <a:tr h="373309">
                <a:tc>
                  <a:txBody>
                    <a:bodyPr/>
                    <a:lstStyle/>
                    <a:p>
                      <a:pPr marL="0" marR="0">
                        <a:spcBef>
                          <a:spcPts val="0"/>
                        </a:spcBef>
                        <a:spcAft>
                          <a:spcPts val="0"/>
                        </a:spcAft>
                      </a:pPr>
                      <a:r>
                        <a:rPr lang="en-US" sz="1200">
                          <a:effectLst/>
                        </a:rPr>
                        <a:t>White boards- manual system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tc>
                  <a:txBody>
                    <a:bodyPr/>
                    <a:lstStyle/>
                    <a:p>
                      <a:pPr marL="0" marR="0">
                        <a:spcBef>
                          <a:spcPts val="0"/>
                        </a:spcBef>
                        <a:spcAft>
                          <a:spcPts val="0"/>
                        </a:spcAft>
                      </a:pPr>
                      <a:r>
                        <a:rPr lang="en-US" sz="1200" cap="all" dirty="0">
                          <a:effectLst/>
                        </a:rPr>
                        <a:t>l</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39" marR="39339" marT="0" marB="0"/>
                </a:tc>
                <a:extLst>
                  <a:ext uri="{0D108BD9-81ED-4DB2-BD59-A6C34878D82A}">
                    <a16:rowId xmlns:a16="http://schemas.microsoft.com/office/drawing/2014/main" val="496137514"/>
                  </a:ext>
                </a:extLst>
              </a:tr>
            </a:tbl>
          </a:graphicData>
        </a:graphic>
      </p:graphicFrame>
      <p:sp>
        <p:nvSpPr>
          <p:cNvPr id="3" name="TextBox 2">
            <a:extLst>
              <a:ext uri="{FF2B5EF4-FFF2-40B4-BE49-F238E27FC236}">
                <a16:creationId xmlns:a16="http://schemas.microsoft.com/office/drawing/2014/main" id="{ABAE2584-A8C4-2643-A722-F2A610B97D57}"/>
              </a:ext>
            </a:extLst>
          </p:cNvPr>
          <p:cNvSpPr txBox="1"/>
          <p:nvPr/>
        </p:nvSpPr>
        <p:spPr>
          <a:xfrm>
            <a:off x="306250" y="119186"/>
            <a:ext cx="2728632" cy="677108"/>
          </a:xfrm>
          <a:prstGeom prst="rect">
            <a:avLst/>
          </a:prstGeom>
          <a:noFill/>
        </p:spPr>
        <p:txBody>
          <a:bodyPr wrap="none" rtlCol="0">
            <a:spAutoFit/>
          </a:bodyPr>
          <a:lstStyle/>
          <a:p>
            <a:r>
              <a:rPr lang="en-US" sz="2000" b="1" i="1" u="sng" dirty="0"/>
              <a:t>Scheduling &amp; Routing</a:t>
            </a:r>
            <a:endParaRPr lang="en-US" sz="2000" dirty="0"/>
          </a:p>
          <a:p>
            <a:endParaRPr lang="en-US" dirty="0"/>
          </a:p>
        </p:txBody>
      </p:sp>
    </p:spTree>
    <p:extLst>
      <p:ext uri="{BB962C8B-B14F-4D97-AF65-F5344CB8AC3E}">
        <p14:creationId xmlns:p14="http://schemas.microsoft.com/office/powerpoint/2010/main" val="1671145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9B3C312B-C55C-2E45-9E94-9E8676FC8F08}"/>
              </a:ext>
            </a:extLst>
          </p:cNvPr>
          <p:cNvGraphicFramePr>
            <a:graphicFrameLocks noGrp="1"/>
          </p:cNvGraphicFramePr>
          <p:nvPr>
            <p:extLst>
              <p:ext uri="{D42A27DB-BD31-4B8C-83A1-F6EECF244321}">
                <p14:modId xmlns:p14="http://schemas.microsoft.com/office/powerpoint/2010/main" val="1586942292"/>
              </p:ext>
            </p:extLst>
          </p:nvPr>
        </p:nvGraphicFramePr>
        <p:xfrm>
          <a:off x="462985" y="804835"/>
          <a:ext cx="9178726" cy="5124645"/>
        </p:xfrm>
        <a:graphic>
          <a:graphicData uri="http://schemas.openxmlformats.org/drawingml/2006/table">
            <a:tbl>
              <a:tblPr firstRow="1" firstCol="1" bandRow="1">
                <a:tableStyleId>{5C22544A-7EE6-4342-B048-85BDC9FD1C3A}</a:tableStyleId>
              </a:tblPr>
              <a:tblGrid>
                <a:gridCol w="2317926">
                  <a:extLst>
                    <a:ext uri="{9D8B030D-6E8A-4147-A177-3AD203B41FA5}">
                      <a16:colId xmlns:a16="http://schemas.microsoft.com/office/drawing/2014/main" val="3275569615"/>
                    </a:ext>
                  </a:extLst>
                </a:gridCol>
                <a:gridCol w="780237">
                  <a:extLst>
                    <a:ext uri="{9D8B030D-6E8A-4147-A177-3AD203B41FA5}">
                      <a16:colId xmlns:a16="http://schemas.microsoft.com/office/drawing/2014/main" val="615338094"/>
                    </a:ext>
                  </a:extLst>
                </a:gridCol>
                <a:gridCol w="953421">
                  <a:extLst>
                    <a:ext uri="{9D8B030D-6E8A-4147-A177-3AD203B41FA5}">
                      <a16:colId xmlns:a16="http://schemas.microsoft.com/office/drawing/2014/main" val="791404148"/>
                    </a:ext>
                  </a:extLst>
                </a:gridCol>
                <a:gridCol w="1076003">
                  <a:extLst>
                    <a:ext uri="{9D8B030D-6E8A-4147-A177-3AD203B41FA5}">
                      <a16:colId xmlns:a16="http://schemas.microsoft.com/office/drawing/2014/main" val="1948080242"/>
                    </a:ext>
                  </a:extLst>
                </a:gridCol>
                <a:gridCol w="1365813">
                  <a:extLst>
                    <a:ext uri="{9D8B030D-6E8A-4147-A177-3AD203B41FA5}">
                      <a16:colId xmlns:a16="http://schemas.microsoft.com/office/drawing/2014/main" val="774585834"/>
                    </a:ext>
                  </a:extLst>
                </a:gridCol>
                <a:gridCol w="868101">
                  <a:extLst>
                    <a:ext uri="{9D8B030D-6E8A-4147-A177-3AD203B41FA5}">
                      <a16:colId xmlns:a16="http://schemas.microsoft.com/office/drawing/2014/main" val="1925996325"/>
                    </a:ext>
                  </a:extLst>
                </a:gridCol>
                <a:gridCol w="1817225">
                  <a:extLst>
                    <a:ext uri="{9D8B030D-6E8A-4147-A177-3AD203B41FA5}">
                      <a16:colId xmlns:a16="http://schemas.microsoft.com/office/drawing/2014/main" val="2335058454"/>
                    </a:ext>
                  </a:extLst>
                </a:gridCol>
              </a:tblGrid>
              <a:tr h="804046">
                <a:tc>
                  <a:txBody>
                    <a:bodyPr/>
                    <a:lstStyle/>
                    <a:p>
                      <a:pPr marL="0" marR="0">
                        <a:spcBef>
                          <a:spcPts val="0"/>
                        </a:spcBef>
                        <a:spcAft>
                          <a:spcPts val="0"/>
                        </a:spcAft>
                      </a:pPr>
                      <a:r>
                        <a:rPr lang="en-US" sz="1200">
                          <a:effectLst/>
                        </a:rPr>
                        <a:t>Name of Software (# of Responses)</a:t>
                      </a:r>
                    </a:p>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Cost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Ease of Use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Functionality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Convenient integrations with other platforms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dirty="0">
                          <a:effectLst/>
                        </a:rPr>
                        <a:t>Customer Support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Segment(s) that use this software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2460566429"/>
                  </a:ext>
                </a:extLst>
              </a:tr>
              <a:tr h="376875">
                <a:tc>
                  <a:txBody>
                    <a:bodyPr/>
                    <a:lstStyle/>
                    <a:p>
                      <a:pPr marL="0" marR="0">
                        <a:spcBef>
                          <a:spcPts val="0"/>
                        </a:spcBef>
                        <a:spcAft>
                          <a:spcPts val="0"/>
                        </a:spcAft>
                      </a:pPr>
                      <a:r>
                        <a:rPr lang="en-US" sz="1200">
                          <a:effectLst/>
                        </a:rPr>
                        <a:t>ADP (3, 1 w/ Tsheets)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3.67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3.67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cap="all">
                          <a:effectLst/>
                        </a:rPr>
                        <a:t>l, t, sn, g, gp, i, 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1367344951"/>
                  </a:ext>
                </a:extLst>
              </a:tr>
              <a:tr h="539370">
                <a:tc>
                  <a:txBody>
                    <a:bodyPr/>
                    <a:lstStyle/>
                    <a:p>
                      <a:pPr marL="0" marR="0">
                        <a:spcBef>
                          <a:spcPts val="0"/>
                        </a:spcBef>
                        <a:spcAft>
                          <a:spcPts val="0"/>
                        </a:spcAft>
                      </a:pPr>
                      <a:r>
                        <a:rPr lang="en-US" sz="1200">
                          <a:effectLst/>
                        </a:rPr>
                        <a:t>Asset by Include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cap="all">
                          <a:effectLst/>
                        </a:rPr>
                        <a:t>l, t, sn, gr, g, gp,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4205516290"/>
                  </a:ext>
                </a:extLst>
              </a:tr>
              <a:tr h="565312">
                <a:tc>
                  <a:txBody>
                    <a:bodyPr/>
                    <a:lstStyle/>
                    <a:p>
                      <a:pPr marL="0" marR="0">
                        <a:spcBef>
                          <a:spcPts val="0"/>
                        </a:spcBef>
                        <a:spcAft>
                          <a:spcPts val="0"/>
                        </a:spcAft>
                      </a:pPr>
                      <a:r>
                        <a:rPr lang="en-US" sz="1200">
                          <a:effectLst/>
                        </a:rPr>
                        <a:t>Attendance Professional/Flexchecks Cyberpay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cap="all">
                          <a:effectLst/>
                        </a:rPr>
                        <a:t>gr, g, gp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1829405385"/>
                  </a:ext>
                </a:extLst>
              </a:tr>
              <a:tr h="277795">
                <a:tc>
                  <a:txBody>
                    <a:bodyPr/>
                    <a:lstStyle/>
                    <a:p>
                      <a:pPr marL="0" marR="0">
                        <a:spcBef>
                          <a:spcPts val="0"/>
                        </a:spcBef>
                        <a:spcAft>
                          <a:spcPts val="0"/>
                        </a:spcAft>
                      </a:pPr>
                      <a:r>
                        <a:rPr lang="en-US" sz="1200">
                          <a:effectLst/>
                        </a:rPr>
                        <a:t>Clip Itc (2, 1 w/ Timestation)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cap="all">
                          <a:effectLst/>
                        </a:rPr>
                        <a:t>l, 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3741772793"/>
                  </a:ext>
                </a:extLst>
              </a:tr>
              <a:tr h="277792">
                <a:tc>
                  <a:txBody>
                    <a:bodyPr/>
                    <a:lstStyle/>
                    <a:p>
                      <a:pPr marL="0" marR="0">
                        <a:spcBef>
                          <a:spcPts val="0"/>
                        </a:spcBef>
                        <a:spcAft>
                          <a:spcPts val="0"/>
                        </a:spcAft>
                      </a:pPr>
                      <a:r>
                        <a:rPr lang="en-US" sz="1200">
                          <a:effectLst/>
                        </a:rPr>
                        <a:t>Construction Manager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cap="all">
                          <a:effectLst/>
                        </a:rPr>
                        <a:t>l, t, sn,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608405926"/>
                  </a:ext>
                </a:extLst>
              </a:tr>
              <a:tr h="188437">
                <a:tc>
                  <a:txBody>
                    <a:bodyPr/>
                    <a:lstStyle/>
                    <a:p>
                      <a:pPr marL="0" marR="0">
                        <a:spcBef>
                          <a:spcPts val="0"/>
                        </a:spcBef>
                        <a:spcAft>
                          <a:spcPts val="0"/>
                        </a:spcAft>
                      </a:pPr>
                      <a:r>
                        <a:rPr lang="en-US" sz="1200">
                          <a:effectLst/>
                        </a:rPr>
                        <a:t>Excel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cap="all">
                          <a:effectLst/>
                        </a:rPr>
                        <a:t>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2093703620"/>
                  </a:ext>
                </a:extLst>
              </a:tr>
              <a:tr h="239827">
                <a:tc>
                  <a:txBody>
                    <a:bodyPr/>
                    <a:lstStyle/>
                    <a:p>
                      <a:pPr marL="0" marR="0">
                        <a:spcBef>
                          <a:spcPts val="0"/>
                        </a:spcBef>
                        <a:spcAft>
                          <a:spcPts val="0"/>
                        </a:spcAft>
                      </a:pPr>
                      <a:r>
                        <a:rPr lang="en-US" sz="1200">
                          <a:effectLst/>
                        </a:rPr>
                        <a:t>Flexible Timers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No Rating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cap="all">
                          <a:effectLst/>
                        </a:rPr>
                        <a:t>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3773865415"/>
                  </a:ext>
                </a:extLst>
              </a:tr>
              <a:tr h="254643">
                <a:tc>
                  <a:txBody>
                    <a:bodyPr/>
                    <a:lstStyle/>
                    <a:p>
                      <a:pPr marL="0" marR="0">
                        <a:spcBef>
                          <a:spcPts val="0"/>
                        </a:spcBef>
                        <a:spcAft>
                          <a:spcPts val="0"/>
                        </a:spcAft>
                      </a:pPr>
                      <a:r>
                        <a:rPr lang="en-US" sz="1200">
                          <a:effectLst/>
                        </a:rPr>
                        <a:t>Grow Point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cap="all">
                          <a:effectLst/>
                        </a:rPr>
                        <a:t>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618698728"/>
                  </a:ext>
                </a:extLst>
              </a:tr>
              <a:tr h="277792">
                <a:tc>
                  <a:txBody>
                    <a:bodyPr/>
                    <a:lstStyle/>
                    <a:p>
                      <a:pPr marL="0" marR="0">
                        <a:spcBef>
                          <a:spcPts val="0"/>
                        </a:spcBef>
                        <a:spcAft>
                          <a:spcPts val="0"/>
                        </a:spcAft>
                      </a:pPr>
                      <a:r>
                        <a:rPr lang="en-US" sz="1200">
                          <a:effectLst/>
                        </a:rPr>
                        <a:t>Homebase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cap="all">
                          <a:effectLst/>
                        </a:rPr>
                        <a:t>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4022399069"/>
                  </a:ext>
                </a:extLst>
              </a:tr>
              <a:tr h="254643">
                <a:tc>
                  <a:txBody>
                    <a:bodyPr/>
                    <a:lstStyle/>
                    <a:p>
                      <a:pPr marL="0" marR="0">
                        <a:spcBef>
                          <a:spcPts val="0"/>
                        </a:spcBef>
                        <a:spcAft>
                          <a:spcPts val="0"/>
                        </a:spcAft>
                      </a:pPr>
                      <a:r>
                        <a:rPr lang="en-US" sz="1200">
                          <a:effectLst/>
                        </a:rPr>
                        <a:t>Infotronics/Paychecks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cap="all">
                          <a:effectLst/>
                        </a:rPr>
                        <a:t>g, gp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3907023046"/>
                  </a:ext>
                </a:extLst>
              </a:tr>
              <a:tr h="266218">
                <a:tc>
                  <a:txBody>
                    <a:bodyPr/>
                    <a:lstStyle/>
                    <a:p>
                      <a:pPr marL="0" marR="0">
                        <a:spcBef>
                          <a:spcPts val="0"/>
                        </a:spcBef>
                        <a:spcAft>
                          <a:spcPts val="0"/>
                        </a:spcAft>
                      </a:pPr>
                      <a:r>
                        <a:rPr lang="en-US" sz="1200">
                          <a:effectLst/>
                        </a:rPr>
                        <a:t>Lathem PayClock (2)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cap="all">
                          <a:effectLst/>
                        </a:rPr>
                        <a:t>l, t, sn, gr, g, gp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1538858190"/>
                  </a:ext>
                </a:extLst>
              </a:tr>
              <a:tr h="376875">
                <a:tc>
                  <a:txBody>
                    <a:bodyPr/>
                    <a:lstStyle/>
                    <a:p>
                      <a:pPr marL="0" marR="0">
                        <a:spcBef>
                          <a:spcPts val="0"/>
                        </a:spcBef>
                        <a:spcAft>
                          <a:spcPts val="0"/>
                        </a:spcAft>
                      </a:pPr>
                      <a:r>
                        <a:rPr lang="en-US" sz="1200">
                          <a:effectLst/>
                        </a:rPr>
                        <a:t>LMN (5, 1 w/ Lathem and 1 w/ QuickBooks)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2.5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3.75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3.25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4.25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cap="all">
                          <a:effectLst/>
                        </a:rPr>
                        <a:t>l, 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2467727670"/>
                  </a:ext>
                </a:extLst>
              </a:tr>
              <a:tr h="236583">
                <a:tc>
                  <a:txBody>
                    <a:bodyPr/>
                    <a:lstStyle/>
                    <a:p>
                      <a:pPr marL="0" marR="0">
                        <a:spcBef>
                          <a:spcPts val="0"/>
                        </a:spcBef>
                        <a:spcAft>
                          <a:spcPts val="0"/>
                        </a:spcAft>
                      </a:pPr>
                      <a:r>
                        <a:rPr lang="en-US" sz="1200">
                          <a:effectLst/>
                        </a:rPr>
                        <a:t>MS Project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cap="all">
                          <a:effectLst/>
                        </a:rPr>
                        <a:t>l, t, sn, i, 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2463906889"/>
                  </a:ext>
                </a:extLst>
              </a:tr>
              <a:tr h="188437">
                <a:tc>
                  <a:txBody>
                    <a:bodyPr/>
                    <a:lstStyle/>
                    <a:p>
                      <a:pPr marL="0" marR="0">
                        <a:spcBef>
                          <a:spcPts val="0"/>
                        </a:spcBef>
                        <a:spcAft>
                          <a:spcPts val="0"/>
                        </a:spcAft>
                      </a:pPr>
                      <a:r>
                        <a:rPr lang="en-US" sz="1200">
                          <a:effectLst/>
                        </a:rPr>
                        <a:t>On the Clock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nchor="b"/>
                </a:tc>
                <a:tc>
                  <a:txBody>
                    <a:bodyPr/>
                    <a:lstStyle/>
                    <a:p>
                      <a:pPr marL="0" marR="0">
                        <a:spcBef>
                          <a:spcPts val="0"/>
                        </a:spcBef>
                        <a:spcAft>
                          <a:spcPts val="0"/>
                        </a:spcAft>
                      </a:pPr>
                      <a:r>
                        <a:rPr lang="en-US" sz="1200" cap="all" dirty="0">
                          <a:effectLst/>
                        </a:rPr>
                        <a:t>l, t, </a:t>
                      </a:r>
                      <a:r>
                        <a:rPr lang="en-US" sz="1200" cap="all" dirty="0" err="1">
                          <a:effectLst/>
                        </a:rPr>
                        <a:t>sn</a:t>
                      </a:r>
                      <a:r>
                        <a:rPr lang="en-US" sz="1200" cap="all" dirty="0">
                          <a:effectLst/>
                        </a:rPr>
                        <a:t>, </a:t>
                      </a:r>
                      <a:r>
                        <a:rPr lang="en-US" sz="1200" cap="all" dirty="0" err="1">
                          <a:effectLst/>
                        </a:rPr>
                        <a:t>i</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909" marR="53909" marT="0" marB="0"/>
                </a:tc>
                <a:extLst>
                  <a:ext uri="{0D108BD9-81ED-4DB2-BD59-A6C34878D82A}">
                    <a16:rowId xmlns:a16="http://schemas.microsoft.com/office/drawing/2014/main" val="4046272015"/>
                  </a:ext>
                </a:extLst>
              </a:tr>
            </a:tbl>
          </a:graphicData>
        </a:graphic>
      </p:graphicFrame>
      <p:sp>
        <p:nvSpPr>
          <p:cNvPr id="4" name="TextBox 3">
            <a:extLst>
              <a:ext uri="{FF2B5EF4-FFF2-40B4-BE49-F238E27FC236}">
                <a16:creationId xmlns:a16="http://schemas.microsoft.com/office/drawing/2014/main" id="{2DD59687-6CF6-DD44-A4BC-E971B86F876B}"/>
              </a:ext>
            </a:extLst>
          </p:cNvPr>
          <p:cNvSpPr txBox="1"/>
          <p:nvPr/>
        </p:nvSpPr>
        <p:spPr>
          <a:xfrm>
            <a:off x="462985" y="347241"/>
            <a:ext cx="4462184" cy="707886"/>
          </a:xfrm>
          <a:prstGeom prst="rect">
            <a:avLst/>
          </a:prstGeom>
          <a:noFill/>
        </p:spPr>
        <p:txBody>
          <a:bodyPr wrap="none" rtlCol="0">
            <a:spAutoFit/>
          </a:bodyPr>
          <a:lstStyle/>
          <a:p>
            <a:r>
              <a:rPr lang="en-US" sz="2000" b="1" i="1" u="sng" dirty="0"/>
              <a:t>Time Tracking &amp; Payroll Processing</a:t>
            </a:r>
            <a:endParaRPr lang="en-US" sz="2000" dirty="0"/>
          </a:p>
          <a:p>
            <a:endParaRPr lang="en-US" sz="2000" dirty="0"/>
          </a:p>
        </p:txBody>
      </p:sp>
    </p:spTree>
    <p:extLst>
      <p:ext uri="{BB962C8B-B14F-4D97-AF65-F5344CB8AC3E}">
        <p14:creationId xmlns:p14="http://schemas.microsoft.com/office/powerpoint/2010/main" val="2360039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DD59687-6CF6-DD44-A4BC-E971B86F876B}"/>
              </a:ext>
            </a:extLst>
          </p:cNvPr>
          <p:cNvSpPr txBox="1"/>
          <p:nvPr/>
        </p:nvSpPr>
        <p:spPr>
          <a:xfrm>
            <a:off x="273505" y="428264"/>
            <a:ext cx="6015493" cy="707886"/>
          </a:xfrm>
          <a:prstGeom prst="rect">
            <a:avLst/>
          </a:prstGeom>
          <a:noFill/>
        </p:spPr>
        <p:txBody>
          <a:bodyPr wrap="none" rtlCol="0">
            <a:spAutoFit/>
          </a:bodyPr>
          <a:lstStyle/>
          <a:p>
            <a:r>
              <a:rPr lang="en-US" sz="2000" b="1" i="1" u="sng" dirty="0"/>
              <a:t>Time Tracking &amp; Payroll Processing, continued…</a:t>
            </a:r>
            <a:endParaRPr lang="en-US" sz="2000" dirty="0"/>
          </a:p>
          <a:p>
            <a:endParaRPr lang="en-US" sz="2000" dirty="0"/>
          </a:p>
        </p:txBody>
      </p:sp>
      <p:graphicFrame>
        <p:nvGraphicFramePr>
          <p:cNvPr id="5" name="Table 4">
            <a:extLst>
              <a:ext uri="{FF2B5EF4-FFF2-40B4-BE49-F238E27FC236}">
                <a16:creationId xmlns:a16="http://schemas.microsoft.com/office/drawing/2014/main" id="{E52905C6-7833-3F48-9595-BD254D9FDE8B}"/>
              </a:ext>
            </a:extLst>
          </p:cNvPr>
          <p:cNvGraphicFramePr>
            <a:graphicFrameLocks noGrp="1"/>
          </p:cNvGraphicFramePr>
          <p:nvPr>
            <p:extLst>
              <p:ext uri="{D42A27DB-BD31-4B8C-83A1-F6EECF244321}">
                <p14:modId xmlns:p14="http://schemas.microsoft.com/office/powerpoint/2010/main" val="3033568035"/>
              </p:ext>
            </p:extLst>
          </p:nvPr>
        </p:nvGraphicFramePr>
        <p:xfrm>
          <a:off x="273505" y="1055127"/>
          <a:ext cx="9125139" cy="3830645"/>
        </p:xfrm>
        <a:graphic>
          <a:graphicData uri="http://schemas.openxmlformats.org/drawingml/2006/table">
            <a:tbl>
              <a:tblPr firstRow="1" firstCol="1" bandRow="1">
                <a:tableStyleId>{5C22544A-7EE6-4342-B048-85BDC9FD1C3A}</a:tableStyleId>
              </a:tblPr>
              <a:tblGrid>
                <a:gridCol w="2304392">
                  <a:extLst>
                    <a:ext uri="{9D8B030D-6E8A-4147-A177-3AD203B41FA5}">
                      <a16:colId xmlns:a16="http://schemas.microsoft.com/office/drawing/2014/main" val="3307497096"/>
                    </a:ext>
                  </a:extLst>
                </a:gridCol>
                <a:gridCol w="775683">
                  <a:extLst>
                    <a:ext uri="{9D8B030D-6E8A-4147-A177-3AD203B41FA5}">
                      <a16:colId xmlns:a16="http://schemas.microsoft.com/office/drawing/2014/main" val="3774329795"/>
                    </a:ext>
                  </a:extLst>
                </a:gridCol>
                <a:gridCol w="947855">
                  <a:extLst>
                    <a:ext uri="{9D8B030D-6E8A-4147-A177-3AD203B41FA5}">
                      <a16:colId xmlns:a16="http://schemas.microsoft.com/office/drawing/2014/main" val="3321439055"/>
                    </a:ext>
                  </a:extLst>
                </a:gridCol>
                <a:gridCol w="1343851">
                  <a:extLst>
                    <a:ext uri="{9D8B030D-6E8A-4147-A177-3AD203B41FA5}">
                      <a16:colId xmlns:a16="http://schemas.microsoft.com/office/drawing/2014/main" val="948789159"/>
                    </a:ext>
                  </a:extLst>
                </a:gridCol>
                <a:gridCol w="651342">
                  <a:extLst>
                    <a:ext uri="{9D8B030D-6E8A-4147-A177-3AD203B41FA5}">
                      <a16:colId xmlns:a16="http://schemas.microsoft.com/office/drawing/2014/main" val="3703715721"/>
                    </a:ext>
                  </a:extLst>
                </a:gridCol>
                <a:gridCol w="1018572">
                  <a:extLst>
                    <a:ext uri="{9D8B030D-6E8A-4147-A177-3AD203B41FA5}">
                      <a16:colId xmlns:a16="http://schemas.microsoft.com/office/drawing/2014/main" val="2692285841"/>
                    </a:ext>
                  </a:extLst>
                </a:gridCol>
                <a:gridCol w="2083444">
                  <a:extLst>
                    <a:ext uri="{9D8B030D-6E8A-4147-A177-3AD203B41FA5}">
                      <a16:colId xmlns:a16="http://schemas.microsoft.com/office/drawing/2014/main" val="5164801"/>
                    </a:ext>
                  </a:extLst>
                </a:gridCol>
              </a:tblGrid>
              <a:tr h="416529">
                <a:tc>
                  <a:txBody>
                    <a:bodyPr/>
                    <a:lstStyle/>
                    <a:p>
                      <a:pPr marL="0" marR="0">
                        <a:spcBef>
                          <a:spcPts val="0"/>
                        </a:spcBef>
                        <a:spcAft>
                          <a:spcPts val="0"/>
                        </a:spcAft>
                      </a:pPr>
                      <a:r>
                        <a:rPr lang="en-US" sz="1400">
                          <a:effectLst/>
                        </a:rPr>
                        <a:t>Paychex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gr, g, gp</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22370700"/>
                  </a:ext>
                </a:extLst>
              </a:tr>
              <a:tr h="276121">
                <a:tc>
                  <a:txBody>
                    <a:bodyPr/>
                    <a:lstStyle/>
                    <a:p>
                      <a:pPr marL="0" marR="0">
                        <a:spcBef>
                          <a:spcPts val="0"/>
                        </a:spcBef>
                        <a:spcAft>
                          <a:spcPts val="0"/>
                        </a:spcAft>
                      </a:pPr>
                      <a:r>
                        <a:rPr lang="en-US" sz="1400">
                          <a:effectLst/>
                        </a:rPr>
                        <a:t>Paycor (4)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3.75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2.75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gr, g,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1710469"/>
                  </a:ext>
                </a:extLst>
              </a:tr>
              <a:tr h="277665">
                <a:tc>
                  <a:txBody>
                    <a:bodyPr/>
                    <a:lstStyle/>
                    <a:p>
                      <a:pPr marL="0" marR="0">
                        <a:spcBef>
                          <a:spcPts val="0"/>
                        </a:spcBef>
                        <a:spcAft>
                          <a:spcPts val="0"/>
                        </a:spcAft>
                      </a:pPr>
                      <a:r>
                        <a:rPr lang="en-US" sz="1400" dirty="0">
                          <a:effectLst/>
                        </a:rPr>
                        <a:t>Payroll Mate (1)</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gr,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06185619"/>
                  </a:ext>
                </a:extLst>
              </a:tr>
              <a:tr h="416816">
                <a:tc>
                  <a:txBody>
                    <a:bodyPr/>
                    <a:lstStyle/>
                    <a:p>
                      <a:pPr marL="0" marR="0">
                        <a:spcBef>
                          <a:spcPts val="0"/>
                        </a:spcBef>
                        <a:spcAft>
                          <a:spcPts val="0"/>
                        </a:spcAft>
                      </a:pPr>
                      <a:r>
                        <a:rPr lang="en-US" sz="1400">
                          <a:effectLst/>
                        </a:rPr>
                        <a:t>Precision Payroll Service Isolved HCM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400" cap="all" dirty="0">
                        <a:effectLst/>
                      </a:endParaRPr>
                    </a:p>
                    <a:p>
                      <a:pPr marL="0" marR="0">
                        <a:spcBef>
                          <a:spcPts val="0"/>
                        </a:spcBef>
                        <a:spcAft>
                          <a:spcPts val="0"/>
                        </a:spcAft>
                      </a:pP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8571792"/>
                  </a:ext>
                </a:extLst>
              </a:tr>
              <a:tr h="416688">
                <a:tc>
                  <a:txBody>
                    <a:bodyPr/>
                    <a:lstStyle/>
                    <a:p>
                      <a:pPr marL="0" marR="0">
                        <a:spcBef>
                          <a:spcPts val="0"/>
                        </a:spcBef>
                        <a:spcAft>
                          <a:spcPts val="0"/>
                        </a:spcAft>
                      </a:pPr>
                      <a:r>
                        <a:rPr lang="en-US" sz="1400">
                          <a:effectLst/>
                        </a:rPr>
                        <a:t>QuickBooks (12)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3.82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4.18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3.36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gr, g, gp,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77459763"/>
                  </a:ext>
                </a:extLst>
              </a:tr>
              <a:tr h="416529">
                <a:tc>
                  <a:txBody>
                    <a:bodyPr/>
                    <a:lstStyle/>
                    <a:p>
                      <a:pPr marL="0" marR="0">
                        <a:spcBef>
                          <a:spcPts val="0"/>
                        </a:spcBef>
                        <a:spcAft>
                          <a:spcPts val="0"/>
                        </a:spcAft>
                      </a:pPr>
                      <a:r>
                        <a:rPr lang="en-US" sz="1400">
                          <a:effectLst/>
                        </a:rPr>
                        <a:t>Sage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gr, g, gp,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47546447"/>
                  </a:ext>
                </a:extLst>
              </a:tr>
              <a:tr h="264209">
                <a:tc>
                  <a:txBody>
                    <a:bodyPr/>
                    <a:lstStyle/>
                    <a:p>
                      <a:pPr marL="0" marR="0">
                        <a:spcBef>
                          <a:spcPts val="0"/>
                        </a:spcBef>
                        <a:spcAft>
                          <a:spcPts val="0"/>
                        </a:spcAft>
                      </a:pPr>
                      <a:r>
                        <a:rPr lang="en-US" sz="1400">
                          <a:effectLst/>
                        </a:rPr>
                        <a:t>Service Fusion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50536899"/>
                  </a:ext>
                </a:extLst>
              </a:tr>
              <a:tr h="306037">
                <a:tc>
                  <a:txBody>
                    <a:bodyPr/>
                    <a:lstStyle/>
                    <a:p>
                      <a:pPr marL="0" marR="0">
                        <a:spcBef>
                          <a:spcPts val="0"/>
                        </a:spcBef>
                        <a:spcAft>
                          <a:spcPts val="0"/>
                        </a:spcAft>
                      </a:pPr>
                      <a:r>
                        <a:rPr lang="en-US" sz="1400">
                          <a:effectLst/>
                        </a:rPr>
                        <a:t>Swipeclock/Payentry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69598259"/>
                  </a:ext>
                </a:extLst>
              </a:tr>
              <a:tr h="307421">
                <a:tc>
                  <a:txBody>
                    <a:bodyPr/>
                    <a:lstStyle/>
                    <a:p>
                      <a:pPr marL="0" marR="0">
                        <a:spcBef>
                          <a:spcPts val="0"/>
                        </a:spcBef>
                        <a:spcAft>
                          <a:spcPts val="0"/>
                        </a:spcAft>
                      </a:pPr>
                      <a:r>
                        <a:rPr lang="en-US" sz="1400">
                          <a:effectLst/>
                        </a:rPr>
                        <a:t>Time Pilot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98949222"/>
                  </a:ext>
                </a:extLst>
              </a:tr>
              <a:tr h="282888">
                <a:tc>
                  <a:txBody>
                    <a:bodyPr/>
                    <a:lstStyle/>
                    <a:p>
                      <a:pPr marL="0" marR="0">
                        <a:spcBef>
                          <a:spcPts val="0"/>
                        </a:spcBef>
                        <a:spcAft>
                          <a:spcPts val="0"/>
                        </a:spcAft>
                      </a:pPr>
                      <a:r>
                        <a:rPr lang="en-US" sz="1400">
                          <a:effectLst/>
                        </a:rPr>
                        <a:t>UDS Active Accounting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gr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47977239"/>
                  </a:ext>
                </a:extLst>
              </a:tr>
              <a:tr h="439838">
                <a:tc>
                  <a:txBody>
                    <a:bodyPr/>
                    <a:lstStyle/>
                    <a:p>
                      <a:pPr marL="0" marR="0">
                        <a:spcBef>
                          <a:spcPts val="0"/>
                        </a:spcBef>
                        <a:spcAft>
                          <a:spcPts val="0"/>
                        </a:spcAft>
                      </a:pPr>
                      <a:r>
                        <a:rPr lang="en-US" sz="1400">
                          <a:effectLst/>
                        </a:rPr>
                        <a:t>Virtual Time Clock/AccountEdge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400" cap="all" dirty="0">
                        <a:effectLst/>
                      </a:endParaRPr>
                    </a:p>
                    <a:p>
                      <a:pPr marL="0" marR="0">
                        <a:spcBef>
                          <a:spcPts val="0"/>
                        </a:spcBef>
                        <a:spcAft>
                          <a:spcPts val="0"/>
                        </a:spcAft>
                      </a:pPr>
                      <a:r>
                        <a:rPr lang="en-US" sz="1400" cap="all" dirty="0">
                          <a:effectLst/>
                        </a:rPr>
                        <a:t>g</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130412"/>
                  </a:ext>
                </a:extLst>
              </a:tr>
            </a:tbl>
          </a:graphicData>
        </a:graphic>
      </p:graphicFrame>
    </p:spTree>
    <p:extLst>
      <p:ext uri="{BB962C8B-B14F-4D97-AF65-F5344CB8AC3E}">
        <p14:creationId xmlns:p14="http://schemas.microsoft.com/office/powerpoint/2010/main" val="984463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9A9F350-D54D-2F44-9CCA-3D1196348FB9}"/>
              </a:ext>
            </a:extLst>
          </p:cNvPr>
          <p:cNvGraphicFramePr>
            <a:graphicFrameLocks noGrp="1"/>
          </p:cNvGraphicFramePr>
          <p:nvPr>
            <p:extLst>
              <p:ext uri="{D42A27DB-BD31-4B8C-83A1-F6EECF244321}">
                <p14:modId xmlns:p14="http://schemas.microsoft.com/office/powerpoint/2010/main" val="2055296351"/>
              </p:ext>
            </p:extLst>
          </p:nvPr>
        </p:nvGraphicFramePr>
        <p:xfrm>
          <a:off x="412981" y="1170595"/>
          <a:ext cx="9020386" cy="4023173"/>
        </p:xfrm>
        <a:graphic>
          <a:graphicData uri="http://schemas.openxmlformats.org/drawingml/2006/table">
            <a:tbl>
              <a:tblPr firstRow="1" firstCol="1" bandRow="1">
                <a:tableStyleId>{5C22544A-7EE6-4342-B048-85BDC9FD1C3A}</a:tableStyleId>
              </a:tblPr>
              <a:tblGrid>
                <a:gridCol w="2197319">
                  <a:extLst>
                    <a:ext uri="{9D8B030D-6E8A-4147-A177-3AD203B41FA5}">
                      <a16:colId xmlns:a16="http://schemas.microsoft.com/office/drawing/2014/main" val="3507034548"/>
                    </a:ext>
                  </a:extLst>
                </a:gridCol>
                <a:gridCol w="769465">
                  <a:extLst>
                    <a:ext uri="{9D8B030D-6E8A-4147-A177-3AD203B41FA5}">
                      <a16:colId xmlns:a16="http://schemas.microsoft.com/office/drawing/2014/main" val="551966581"/>
                    </a:ext>
                  </a:extLst>
                </a:gridCol>
                <a:gridCol w="962951">
                  <a:extLst>
                    <a:ext uri="{9D8B030D-6E8A-4147-A177-3AD203B41FA5}">
                      <a16:colId xmlns:a16="http://schemas.microsoft.com/office/drawing/2014/main" val="1777465539"/>
                    </a:ext>
                  </a:extLst>
                </a:gridCol>
                <a:gridCol w="1328424">
                  <a:extLst>
                    <a:ext uri="{9D8B030D-6E8A-4147-A177-3AD203B41FA5}">
                      <a16:colId xmlns:a16="http://schemas.microsoft.com/office/drawing/2014/main" val="151432535"/>
                    </a:ext>
                  </a:extLst>
                </a:gridCol>
                <a:gridCol w="1246014">
                  <a:extLst>
                    <a:ext uri="{9D8B030D-6E8A-4147-A177-3AD203B41FA5}">
                      <a16:colId xmlns:a16="http://schemas.microsoft.com/office/drawing/2014/main" val="1390637599"/>
                    </a:ext>
                  </a:extLst>
                </a:gridCol>
                <a:gridCol w="1137626">
                  <a:extLst>
                    <a:ext uri="{9D8B030D-6E8A-4147-A177-3AD203B41FA5}">
                      <a16:colId xmlns:a16="http://schemas.microsoft.com/office/drawing/2014/main" val="1315273634"/>
                    </a:ext>
                  </a:extLst>
                </a:gridCol>
                <a:gridCol w="1378587">
                  <a:extLst>
                    <a:ext uri="{9D8B030D-6E8A-4147-A177-3AD203B41FA5}">
                      <a16:colId xmlns:a16="http://schemas.microsoft.com/office/drawing/2014/main" val="3035364003"/>
                    </a:ext>
                  </a:extLst>
                </a:gridCol>
              </a:tblGrid>
              <a:tr h="1005446">
                <a:tc>
                  <a:txBody>
                    <a:bodyPr/>
                    <a:lstStyle/>
                    <a:p>
                      <a:pPr marL="0" marR="0">
                        <a:spcBef>
                          <a:spcPts val="0"/>
                        </a:spcBef>
                        <a:spcAft>
                          <a:spcPts val="0"/>
                        </a:spcAft>
                      </a:pPr>
                      <a:r>
                        <a:rPr lang="en-US" sz="1400">
                          <a:effectLst/>
                        </a:rPr>
                        <a:t>Name of Software (# of Responses)</a:t>
                      </a:r>
                    </a:p>
                    <a:p>
                      <a:pPr marL="0" marR="0">
                        <a:spcBef>
                          <a:spcPts val="0"/>
                        </a:spcBef>
                        <a:spcAft>
                          <a:spcPts val="0"/>
                        </a:spcAft>
                      </a:pPr>
                      <a:r>
                        <a:rPr lang="en-US" sz="1400">
                          <a:effectLst/>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Cost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Ease of Use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Functionality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Convenient integrations with other platforms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Customer Support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Segment(s) that use this software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50669233"/>
                  </a:ext>
                </a:extLst>
              </a:tr>
              <a:tr h="227561">
                <a:tc>
                  <a:txBody>
                    <a:bodyPr/>
                    <a:lstStyle/>
                    <a:p>
                      <a:pPr marL="0" marR="0">
                        <a:spcBef>
                          <a:spcPts val="0"/>
                        </a:spcBef>
                        <a:spcAft>
                          <a:spcPts val="0"/>
                        </a:spcAft>
                      </a:pPr>
                      <a:r>
                        <a:rPr lang="en-US" sz="1400">
                          <a:effectLst/>
                        </a:rPr>
                        <a:t>Accuweather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gr, g, gp,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62580546"/>
                  </a:ext>
                </a:extLst>
              </a:tr>
              <a:tr h="227561">
                <a:tc>
                  <a:txBody>
                    <a:bodyPr/>
                    <a:lstStyle/>
                    <a:p>
                      <a:pPr marL="0" marR="0">
                        <a:spcBef>
                          <a:spcPts val="0"/>
                        </a:spcBef>
                        <a:spcAft>
                          <a:spcPts val="0"/>
                        </a:spcAft>
                      </a:pPr>
                      <a:r>
                        <a:rPr lang="en-US" sz="1400">
                          <a:effectLst/>
                        </a:rPr>
                        <a:t>EnviroWeather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85685100"/>
                  </a:ext>
                </a:extLst>
              </a:tr>
              <a:tr h="227561">
                <a:tc>
                  <a:txBody>
                    <a:bodyPr/>
                    <a:lstStyle/>
                    <a:p>
                      <a:pPr marL="0" marR="0">
                        <a:spcBef>
                          <a:spcPts val="0"/>
                        </a:spcBef>
                        <a:spcAft>
                          <a:spcPts val="0"/>
                        </a:spcAft>
                      </a:pPr>
                      <a:r>
                        <a:rPr lang="en-US" sz="1400">
                          <a:effectLst/>
                        </a:rPr>
                        <a:t>My Radar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84432910"/>
                  </a:ext>
                </a:extLst>
              </a:tr>
              <a:tr h="227561">
                <a:tc>
                  <a:txBody>
                    <a:bodyPr/>
                    <a:lstStyle/>
                    <a:p>
                      <a:pPr marL="0" marR="0">
                        <a:spcBef>
                          <a:spcPts val="0"/>
                        </a:spcBef>
                        <a:spcAft>
                          <a:spcPts val="0"/>
                        </a:spcAft>
                      </a:pPr>
                      <a:r>
                        <a:rPr lang="en-US" sz="1400">
                          <a:effectLst/>
                        </a:rPr>
                        <a:t>NWS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45819547"/>
                  </a:ext>
                </a:extLst>
              </a:tr>
              <a:tr h="227561">
                <a:tc>
                  <a:txBody>
                    <a:bodyPr/>
                    <a:lstStyle/>
                    <a:p>
                      <a:pPr marL="0" marR="0">
                        <a:spcBef>
                          <a:spcPts val="0"/>
                        </a:spcBef>
                        <a:spcAft>
                          <a:spcPts val="0"/>
                        </a:spcAft>
                      </a:pPr>
                      <a:r>
                        <a:rPr lang="en-US" sz="1400">
                          <a:effectLst/>
                        </a:rPr>
                        <a:t>TDS Weather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31737508"/>
                  </a:ext>
                </a:extLst>
              </a:tr>
              <a:tr h="227561">
                <a:tc>
                  <a:txBody>
                    <a:bodyPr/>
                    <a:lstStyle/>
                    <a:p>
                      <a:pPr marL="0" marR="0">
                        <a:spcBef>
                          <a:spcPts val="0"/>
                        </a:spcBef>
                        <a:spcAft>
                          <a:spcPts val="0"/>
                        </a:spcAft>
                      </a:pPr>
                      <a:r>
                        <a:rPr lang="en-US" sz="1400">
                          <a:effectLst/>
                        </a:rPr>
                        <a:t>TWC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7487746"/>
                  </a:ext>
                </a:extLst>
              </a:tr>
              <a:tr h="289813">
                <a:tc>
                  <a:txBody>
                    <a:bodyPr/>
                    <a:lstStyle/>
                    <a:p>
                      <a:pPr marL="0" marR="0">
                        <a:spcBef>
                          <a:spcPts val="0"/>
                        </a:spcBef>
                        <a:spcAft>
                          <a:spcPts val="0"/>
                        </a:spcAft>
                      </a:pPr>
                      <a:r>
                        <a:rPr lang="en-US" sz="1400">
                          <a:effectLst/>
                        </a:rPr>
                        <a:t>WeatherBug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l, t, sn, g,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92972704"/>
                  </a:ext>
                </a:extLst>
              </a:tr>
              <a:tr h="227561">
                <a:tc>
                  <a:txBody>
                    <a:bodyPr/>
                    <a:lstStyle/>
                    <a:p>
                      <a:pPr marL="0" marR="0">
                        <a:spcBef>
                          <a:spcPts val="0"/>
                        </a:spcBef>
                        <a:spcAft>
                          <a:spcPts val="0"/>
                        </a:spcAft>
                      </a:pPr>
                      <a:r>
                        <a:rPr lang="en-US" sz="1400">
                          <a:effectLst/>
                        </a:rPr>
                        <a:t>WeatherRadar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cap="all">
                          <a:effectLst/>
                        </a:rPr>
                        <a:t>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31882689"/>
                  </a:ext>
                </a:extLst>
              </a:tr>
              <a:tr h="455123">
                <a:tc>
                  <a:txBody>
                    <a:bodyPr/>
                    <a:lstStyle/>
                    <a:p>
                      <a:pPr marL="0" marR="0">
                        <a:spcBef>
                          <a:spcPts val="0"/>
                        </a:spcBef>
                        <a:spcAft>
                          <a:spcPts val="0"/>
                        </a:spcAft>
                      </a:pPr>
                      <a:r>
                        <a:rPr lang="en-US" sz="1400">
                          <a:effectLst/>
                        </a:rPr>
                        <a:t>Weather Underground (3)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400" cap="all" dirty="0">
                        <a:effectLst/>
                      </a:endParaRPr>
                    </a:p>
                    <a:p>
                      <a:pPr marL="0" marR="0">
                        <a:spcBef>
                          <a:spcPts val="0"/>
                        </a:spcBef>
                        <a:spcAft>
                          <a:spcPts val="0"/>
                        </a:spcAft>
                      </a:pPr>
                      <a:r>
                        <a:rPr lang="en-US" sz="1400" cap="all" dirty="0">
                          <a:effectLst/>
                        </a:rPr>
                        <a:t>l, g, </a:t>
                      </a:r>
                      <a:r>
                        <a:rPr lang="en-US" sz="1400" cap="all" dirty="0" err="1">
                          <a:effectLst/>
                        </a:rPr>
                        <a:t>gp</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5285705"/>
                  </a:ext>
                </a:extLst>
              </a:tr>
              <a:tr h="679864">
                <a:tc>
                  <a:txBody>
                    <a:bodyPr/>
                    <a:lstStyle/>
                    <a:p>
                      <a:pPr marL="0" marR="0">
                        <a:spcBef>
                          <a:spcPts val="0"/>
                        </a:spcBef>
                        <a:spcAft>
                          <a:spcPts val="0"/>
                        </a:spcAft>
                      </a:pPr>
                      <a:r>
                        <a:rPr lang="en-US" sz="1400">
                          <a:effectLst/>
                        </a:rPr>
                        <a:t>Multiple Sources: WoodTtv8, NOAA, Accuweather, TWC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400" cap="all" dirty="0">
                        <a:effectLst/>
                      </a:endParaRPr>
                    </a:p>
                    <a:p>
                      <a:pPr marL="0" marR="0">
                        <a:spcBef>
                          <a:spcPts val="0"/>
                        </a:spcBef>
                        <a:spcAft>
                          <a:spcPts val="0"/>
                        </a:spcAft>
                      </a:pPr>
                      <a:endParaRPr lang="en-US" sz="1400" cap="all" dirty="0">
                        <a:effectLst/>
                      </a:endParaRPr>
                    </a:p>
                    <a:p>
                      <a:pPr marL="0" marR="0">
                        <a:spcBef>
                          <a:spcPts val="0"/>
                        </a:spcBef>
                        <a:spcAft>
                          <a:spcPts val="0"/>
                        </a:spcAft>
                      </a:pPr>
                      <a:r>
                        <a:rPr lang="en-US" sz="1400" cap="all" dirty="0">
                          <a:effectLst/>
                        </a:rPr>
                        <a:t>l, t, </a:t>
                      </a:r>
                      <a:r>
                        <a:rPr lang="en-US" sz="1400" cap="all" dirty="0" err="1">
                          <a:effectLst/>
                        </a:rPr>
                        <a:t>sn</a:t>
                      </a:r>
                      <a:r>
                        <a:rPr lang="en-US" sz="1400" cap="all" dirty="0">
                          <a:effectLst/>
                        </a:rPr>
                        <a:t>, </a:t>
                      </a: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18642835"/>
                  </a:ext>
                </a:extLst>
              </a:tr>
            </a:tbl>
          </a:graphicData>
        </a:graphic>
      </p:graphicFrame>
      <p:sp>
        <p:nvSpPr>
          <p:cNvPr id="4" name="TextBox 3">
            <a:extLst>
              <a:ext uri="{FF2B5EF4-FFF2-40B4-BE49-F238E27FC236}">
                <a16:creationId xmlns:a16="http://schemas.microsoft.com/office/drawing/2014/main" id="{DF57D8A7-3766-5D43-95CA-C7A3496995C1}"/>
              </a:ext>
            </a:extLst>
          </p:cNvPr>
          <p:cNvSpPr txBox="1"/>
          <p:nvPr/>
        </p:nvSpPr>
        <p:spPr>
          <a:xfrm>
            <a:off x="412981" y="625033"/>
            <a:ext cx="2165016" cy="677108"/>
          </a:xfrm>
          <a:prstGeom prst="rect">
            <a:avLst/>
          </a:prstGeom>
          <a:noFill/>
        </p:spPr>
        <p:txBody>
          <a:bodyPr wrap="none" rtlCol="0">
            <a:spAutoFit/>
          </a:bodyPr>
          <a:lstStyle/>
          <a:p>
            <a:r>
              <a:rPr lang="en-US" sz="2000" b="1" i="1" u="sng" dirty="0"/>
              <a:t>Weather Service</a:t>
            </a:r>
            <a:endParaRPr lang="en-US" sz="2000" dirty="0"/>
          </a:p>
          <a:p>
            <a:endParaRPr lang="en-US" dirty="0"/>
          </a:p>
        </p:txBody>
      </p:sp>
    </p:spTree>
    <p:extLst>
      <p:ext uri="{BB962C8B-B14F-4D97-AF65-F5344CB8AC3E}">
        <p14:creationId xmlns:p14="http://schemas.microsoft.com/office/powerpoint/2010/main" val="1146383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8078FC3-BB51-6F44-A05A-F74C580EFDFD}"/>
              </a:ext>
            </a:extLst>
          </p:cNvPr>
          <p:cNvSpPr txBox="1"/>
          <p:nvPr/>
        </p:nvSpPr>
        <p:spPr>
          <a:xfrm>
            <a:off x="138895" y="995422"/>
            <a:ext cx="9282897" cy="4062651"/>
          </a:xfrm>
          <a:prstGeom prst="rect">
            <a:avLst/>
          </a:prstGeom>
          <a:noFill/>
        </p:spPr>
        <p:txBody>
          <a:bodyPr wrap="square" rtlCol="0">
            <a:spAutoFit/>
          </a:bodyPr>
          <a:lstStyle/>
          <a:p>
            <a:r>
              <a:rPr lang="en-US" sz="2000" dirty="0"/>
              <a:t>Additional Software Used:</a:t>
            </a:r>
          </a:p>
          <a:p>
            <a:r>
              <a:rPr lang="en-US" sz="2000" dirty="0"/>
              <a:t> </a:t>
            </a:r>
          </a:p>
          <a:p>
            <a:pPr marL="342900" lvl="0" indent="-342900">
              <a:buFont typeface="Arial" panose="020B0604020202020204" pitchFamily="34" charset="0"/>
              <a:buChar char="•"/>
            </a:pPr>
            <a:r>
              <a:rPr lang="en-US" sz="2000" dirty="0"/>
              <a:t>Microsoft Streets &amp; Trips - cannot get updates anymore and that is very disappointing as we love the functionality. </a:t>
            </a:r>
          </a:p>
          <a:p>
            <a:pPr marL="342900" lvl="0" indent="-342900">
              <a:buFont typeface="Arial" panose="020B0604020202020204" pitchFamily="34" charset="0"/>
              <a:buChar char="•"/>
            </a:pPr>
            <a:r>
              <a:rPr lang="en-US" sz="2000" dirty="0" err="1"/>
              <a:t>Fax.plus</a:t>
            </a:r>
            <a:r>
              <a:rPr lang="en-US" sz="2000" dirty="0"/>
              <a:t> - we switched from an analog fax machine to a fax app service. </a:t>
            </a:r>
          </a:p>
          <a:p>
            <a:pPr marL="342900" lvl="0" indent="-342900">
              <a:buFont typeface="Arial" panose="020B0604020202020204" pitchFamily="34" charset="0"/>
              <a:buChar char="•"/>
            </a:pPr>
            <a:r>
              <a:rPr lang="en-US" sz="2000" dirty="0"/>
              <a:t>We use WordPress for website design, and WooCommerce for our online store, very satisfied.  </a:t>
            </a:r>
          </a:p>
          <a:p>
            <a:pPr marL="342900" lvl="0" indent="-342900">
              <a:buFont typeface="Arial" panose="020B0604020202020204" pitchFamily="34" charset="0"/>
              <a:buChar char="•"/>
            </a:pPr>
            <a:r>
              <a:rPr lang="en-US" sz="2000" dirty="0"/>
              <a:t>We are currently leaning towards replacing Slice with Epicor/Eagle or NCR Counterpoint Rapid Garden POS both use QuickBooks for A/P and GL</a:t>
            </a:r>
          </a:p>
          <a:p>
            <a:pPr marL="342900" lvl="0" indent="-342900">
              <a:buFont typeface="Arial" panose="020B0604020202020204" pitchFamily="34" charset="0"/>
              <a:buChar char="•"/>
            </a:pPr>
            <a:r>
              <a:rPr lang="en-US" sz="2000" dirty="0"/>
              <a:t>We have used Microsoft Office with publisher, but found it’s not very useful for us</a:t>
            </a:r>
          </a:p>
          <a:p>
            <a:pPr marL="342900" lvl="0" indent="-342900">
              <a:buFont typeface="Arial" panose="020B0604020202020204" pitchFamily="34" charset="0"/>
              <a:buChar char="•"/>
            </a:pPr>
            <a:r>
              <a:rPr lang="en-US" sz="2000" dirty="0"/>
              <a:t>Sage Fixed Asset Tracking - It is an older platform but it does the job well.</a:t>
            </a:r>
          </a:p>
          <a:p>
            <a:endParaRPr lang="en-US" dirty="0"/>
          </a:p>
        </p:txBody>
      </p:sp>
    </p:spTree>
    <p:extLst>
      <p:ext uri="{BB962C8B-B14F-4D97-AF65-F5344CB8AC3E}">
        <p14:creationId xmlns:p14="http://schemas.microsoft.com/office/powerpoint/2010/main" val="2289134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9747C-0BA2-F34D-9AD8-5EB08FCFCF56}"/>
              </a:ext>
            </a:extLst>
          </p:cNvPr>
          <p:cNvSpPr>
            <a:spLocks noGrp="1"/>
          </p:cNvSpPr>
          <p:nvPr>
            <p:ph type="ctrTitle"/>
          </p:nvPr>
        </p:nvSpPr>
        <p:spPr>
          <a:xfrm>
            <a:off x="1527231" y="2967183"/>
            <a:ext cx="7766936" cy="1646302"/>
          </a:xfrm>
        </p:spPr>
        <p:txBody>
          <a:bodyPr/>
          <a:lstStyle/>
          <a:p>
            <a:pPr algn="ctr"/>
            <a:br>
              <a:rPr lang="en-US" sz="4400" b="1" dirty="0"/>
            </a:br>
            <a:br>
              <a:rPr lang="en-US" sz="4400" b="1" dirty="0"/>
            </a:br>
            <a:br>
              <a:rPr lang="en-US" sz="4400" b="1" dirty="0"/>
            </a:br>
            <a:r>
              <a:rPr lang="en-US" sz="4400" b="1" dirty="0"/>
              <a:t>Green Industry Social Media Survey Results</a:t>
            </a:r>
            <a:endParaRPr lang="en-US" sz="4400" dirty="0"/>
          </a:p>
        </p:txBody>
      </p:sp>
      <p:pic>
        <p:nvPicPr>
          <p:cNvPr id="8" name="Picture 7">
            <a:extLst>
              <a:ext uri="{FF2B5EF4-FFF2-40B4-BE49-F238E27FC236}">
                <a16:creationId xmlns:a16="http://schemas.microsoft.com/office/drawing/2014/main" id="{EF3F1152-878D-0D44-9BE5-3519B2BCF6EA}"/>
              </a:ext>
            </a:extLst>
          </p:cNvPr>
          <p:cNvPicPr>
            <a:picLocks noChangeAspect="1"/>
          </p:cNvPicPr>
          <p:nvPr/>
        </p:nvPicPr>
        <p:blipFill>
          <a:blip r:embed="rId2"/>
          <a:stretch>
            <a:fillRect/>
          </a:stretch>
        </p:blipFill>
        <p:spPr>
          <a:xfrm>
            <a:off x="3718744" y="317094"/>
            <a:ext cx="2958595" cy="2479164"/>
          </a:xfrm>
          <a:prstGeom prst="rect">
            <a:avLst/>
          </a:prstGeom>
        </p:spPr>
      </p:pic>
    </p:spTree>
    <p:extLst>
      <p:ext uri="{BB962C8B-B14F-4D97-AF65-F5344CB8AC3E}">
        <p14:creationId xmlns:p14="http://schemas.microsoft.com/office/powerpoint/2010/main" val="2262404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78D05F-4206-2448-A2CD-7B80599D7FA7}"/>
              </a:ext>
            </a:extLst>
          </p:cNvPr>
          <p:cNvSpPr>
            <a:spLocks noGrp="1"/>
          </p:cNvSpPr>
          <p:nvPr>
            <p:ph type="title"/>
          </p:nvPr>
        </p:nvSpPr>
        <p:spPr/>
        <p:txBody>
          <a:bodyPr>
            <a:noAutofit/>
          </a:bodyPr>
          <a:lstStyle/>
          <a:p>
            <a:r>
              <a:rPr lang="en-US" sz="2000" dirty="0"/>
              <a:t>Survey Details:</a:t>
            </a:r>
            <a:br>
              <a:rPr lang="en-US" sz="2000" dirty="0"/>
            </a:br>
            <a:r>
              <a:rPr lang="en-US" sz="2000" dirty="0"/>
              <a:t>A confidential survey of all members of the Michigan Nursery &amp; Landscape Association that asked for the names and types of software and social media that member firms use in their business.</a:t>
            </a:r>
            <a:br>
              <a:rPr lang="en-US" sz="2000" dirty="0"/>
            </a:br>
            <a:endParaRPr lang="en-US" sz="2000" dirty="0"/>
          </a:p>
        </p:txBody>
      </p:sp>
      <p:sp>
        <p:nvSpPr>
          <p:cNvPr id="5" name="Content Placeholder 4">
            <a:extLst>
              <a:ext uri="{FF2B5EF4-FFF2-40B4-BE49-F238E27FC236}">
                <a16:creationId xmlns:a16="http://schemas.microsoft.com/office/drawing/2014/main" id="{640EFC6E-A842-D748-ABD9-A7662EC19258}"/>
              </a:ext>
            </a:extLst>
          </p:cNvPr>
          <p:cNvSpPr>
            <a:spLocks noGrp="1"/>
          </p:cNvSpPr>
          <p:nvPr>
            <p:ph sz="half" idx="1"/>
          </p:nvPr>
        </p:nvSpPr>
        <p:spPr/>
        <p:txBody>
          <a:bodyPr>
            <a:noAutofit/>
          </a:bodyPr>
          <a:lstStyle/>
          <a:p>
            <a:pPr lvl="0"/>
            <a:r>
              <a:rPr lang="en-US" dirty="0"/>
              <a:t>Total Number of Respondents = 101</a:t>
            </a:r>
          </a:p>
          <a:p>
            <a:pPr lvl="1"/>
            <a:r>
              <a:rPr lang="en-US" dirty="0"/>
              <a:t>Number of Respondents by Segment:</a:t>
            </a:r>
          </a:p>
          <a:p>
            <a:pPr lvl="2"/>
            <a:r>
              <a:rPr lang="en-US" dirty="0"/>
              <a:t>Landscape Design/Build = 60</a:t>
            </a:r>
          </a:p>
          <a:p>
            <a:pPr lvl="2"/>
            <a:r>
              <a:rPr lang="en-US" dirty="0"/>
              <a:t>Turf/Landscape Management = 45</a:t>
            </a:r>
          </a:p>
          <a:p>
            <a:pPr lvl="2"/>
            <a:r>
              <a:rPr lang="en-US" dirty="0"/>
              <a:t>Snow &amp; Ice Management = 39</a:t>
            </a:r>
          </a:p>
          <a:p>
            <a:pPr lvl="2"/>
            <a:r>
              <a:rPr lang="en-US" dirty="0"/>
              <a:t>Garden Retail = 19</a:t>
            </a:r>
          </a:p>
          <a:p>
            <a:pPr lvl="2"/>
            <a:r>
              <a:rPr lang="en-US" dirty="0"/>
              <a:t>Grower = 30</a:t>
            </a:r>
          </a:p>
          <a:p>
            <a:pPr lvl="2"/>
            <a:r>
              <a:rPr lang="en-US" dirty="0"/>
              <a:t>Greenhouse Production = 13</a:t>
            </a:r>
          </a:p>
          <a:p>
            <a:pPr lvl="2"/>
            <a:r>
              <a:rPr lang="en-US" dirty="0"/>
              <a:t>Irrigation = 28</a:t>
            </a:r>
          </a:p>
          <a:p>
            <a:pPr lvl="2"/>
            <a:r>
              <a:rPr lang="en-US" dirty="0"/>
              <a:t>Arboriculture = 9</a:t>
            </a:r>
          </a:p>
          <a:p>
            <a:pPr lvl="2"/>
            <a:r>
              <a:rPr lang="en-US" dirty="0"/>
              <a:t>Supplier = 18</a:t>
            </a:r>
          </a:p>
          <a:p>
            <a:endParaRPr lang="en-US" dirty="0"/>
          </a:p>
        </p:txBody>
      </p:sp>
      <p:sp>
        <p:nvSpPr>
          <p:cNvPr id="6" name="Content Placeholder 5">
            <a:extLst>
              <a:ext uri="{FF2B5EF4-FFF2-40B4-BE49-F238E27FC236}">
                <a16:creationId xmlns:a16="http://schemas.microsoft.com/office/drawing/2014/main" id="{E6119687-88C4-C240-B83D-2CF1D968004F}"/>
              </a:ext>
            </a:extLst>
          </p:cNvPr>
          <p:cNvSpPr>
            <a:spLocks noGrp="1"/>
          </p:cNvSpPr>
          <p:nvPr>
            <p:ph sz="half" idx="2"/>
          </p:nvPr>
        </p:nvSpPr>
        <p:spPr/>
        <p:txBody>
          <a:bodyPr>
            <a:noAutofit/>
          </a:bodyPr>
          <a:lstStyle/>
          <a:p>
            <a:pPr lvl="0"/>
            <a:r>
              <a:rPr lang="en-US" dirty="0"/>
              <a:t>Segment Key: </a:t>
            </a:r>
          </a:p>
          <a:p>
            <a:pPr lvl="1"/>
            <a:r>
              <a:rPr lang="en-US" sz="1400" dirty="0"/>
              <a:t>Arboriculture = A</a:t>
            </a:r>
          </a:p>
          <a:p>
            <a:pPr lvl="1"/>
            <a:r>
              <a:rPr lang="en-US" sz="1400" dirty="0"/>
              <a:t>Garden Retail = GR</a:t>
            </a:r>
          </a:p>
          <a:p>
            <a:pPr lvl="1"/>
            <a:r>
              <a:rPr lang="en-US" sz="1400" dirty="0"/>
              <a:t>Greenhouse Production = GP</a:t>
            </a:r>
          </a:p>
          <a:p>
            <a:pPr lvl="1"/>
            <a:r>
              <a:rPr lang="en-US" sz="1400" dirty="0"/>
              <a:t>Grower = G</a:t>
            </a:r>
          </a:p>
          <a:p>
            <a:pPr lvl="1"/>
            <a:r>
              <a:rPr lang="en-US" sz="1400" dirty="0"/>
              <a:t>Irrigation = I</a:t>
            </a:r>
          </a:p>
          <a:p>
            <a:pPr lvl="1"/>
            <a:r>
              <a:rPr lang="en-US" sz="1400" dirty="0"/>
              <a:t>Landscape Design/Build = L </a:t>
            </a:r>
          </a:p>
          <a:p>
            <a:pPr lvl="1"/>
            <a:r>
              <a:rPr lang="en-US" sz="1400" dirty="0"/>
              <a:t>Snow &amp; Ice Management = SN</a:t>
            </a:r>
          </a:p>
          <a:p>
            <a:pPr lvl="1"/>
            <a:r>
              <a:rPr lang="en-US" sz="1400" dirty="0"/>
              <a:t>Supplier = S</a:t>
            </a:r>
          </a:p>
          <a:p>
            <a:pPr lvl="1"/>
            <a:r>
              <a:rPr lang="en-US" sz="1400" dirty="0"/>
              <a:t>Turf/Landscape Management = T</a:t>
            </a:r>
          </a:p>
          <a:p>
            <a:pPr marL="0" indent="0">
              <a:buNone/>
            </a:pPr>
            <a:r>
              <a:rPr lang="en-US" sz="1400" dirty="0"/>
              <a:t> </a:t>
            </a:r>
            <a:r>
              <a:rPr lang="en-US" dirty="0"/>
              <a:t>Ranking Key:</a:t>
            </a:r>
          </a:p>
          <a:p>
            <a:pPr lvl="1"/>
            <a:r>
              <a:rPr lang="en-US" sz="1400" dirty="0"/>
              <a:t>1 is least recommended</a:t>
            </a:r>
          </a:p>
          <a:p>
            <a:pPr lvl="1"/>
            <a:r>
              <a:rPr lang="en-US" sz="1400" dirty="0"/>
              <a:t>5 is most recommended</a:t>
            </a:r>
          </a:p>
          <a:p>
            <a:endParaRPr lang="en-US" dirty="0"/>
          </a:p>
        </p:txBody>
      </p:sp>
    </p:spTree>
    <p:extLst>
      <p:ext uri="{BB962C8B-B14F-4D97-AF65-F5344CB8AC3E}">
        <p14:creationId xmlns:p14="http://schemas.microsoft.com/office/powerpoint/2010/main" val="246298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E88E1EE-226A-AD42-B318-3AAAEE9FE2B0}"/>
              </a:ext>
            </a:extLst>
          </p:cNvPr>
          <p:cNvGraphicFramePr>
            <a:graphicFrameLocks noGrp="1"/>
          </p:cNvGraphicFramePr>
          <p:nvPr>
            <p:extLst>
              <p:ext uri="{D42A27DB-BD31-4B8C-83A1-F6EECF244321}">
                <p14:modId xmlns:p14="http://schemas.microsoft.com/office/powerpoint/2010/main" val="2789004795"/>
              </p:ext>
            </p:extLst>
          </p:nvPr>
        </p:nvGraphicFramePr>
        <p:xfrm>
          <a:off x="277191" y="1271296"/>
          <a:ext cx="9433969" cy="3436407"/>
        </p:xfrm>
        <a:graphic>
          <a:graphicData uri="http://schemas.openxmlformats.org/drawingml/2006/table">
            <a:tbl>
              <a:tblPr firstRow="1" firstCol="1" bandRow="1">
                <a:tableStyleId>{5C22544A-7EE6-4342-B048-85BDC9FD1C3A}</a:tableStyleId>
              </a:tblPr>
              <a:tblGrid>
                <a:gridCol w="1815958">
                  <a:extLst>
                    <a:ext uri="{9D8B030D-6E8A-4147-A177-3AD203B41FA5}">
                      <a16:colId xmlns:a16="http://schemas.microsoft.com/office/drawing/2014/main" val="668157855"/>
                    </a:ext>
                  </a:extLst>
                </a:gridCol>
                <a:gridCol w="1206098">
                  <a:extLst>
                    <a:ext uri="{9D8B030D-6E8A-4147-A177-3AD203B41FA5}">
                      <a16:colId xmlns:a16="http://schemas.microsoft.com/office/drawing/2014/main" val="3860860342"/>
                    </a:ext>
                  </a:extLst>
                </a:gridCol>
                <a:gridCol w="1253252">
                  <a:extLst>
                    <a:ext uri="{9D8B030D-6E8A-4147-A177-3AD203B41FA5}">
                      <a16:colId xmlns:a16="http://schemas.microsoft.com/office/drawing/2014/main" val="875086508"/>
                    </a:ext>
                  </a:extLst>
                </a:gridCol>
                <a:gridCol w="968231">
                  <a:extLst>
                    <a:ext uri="{9D8B030D-6E8A-4147-A177-3AD203B41FA5}">
                      <a16:colId xmlns:a16="http://schemas.microsoft.com/office/drawing/2014/main" val="1822441347"/>
                    </a:ext>
                  </a:extLst>
                </a:gridCol>
                <a:gridCol w="1151609">
                  <a:extLst>
                    <a:ext uri="{9D8B030D-6E8A-4147-A177-3AD203B41FA5}">
                      <a16:colId xmlns:a16="http://schemas.microsoft.com/office/drawing/2014/main" val="685318946"/>
                    </a:ext>
                  </a:extLst>
                </a:gridCol>
                <a:gridCol w="1126459">
                  <a:extLst>
                    <a:ext uri="{9D8B030D-6E8A-4147-A177-3AD203B41FA5}">
                      <a16:colId xmlns:a16="http://schemas.microsoft.com/office/drawing/2014/main" val="4162317641"/>
                    </a:ext>
                  </a:extLst>
                </a:gridCol>
                <a:gridCol w="1089784">
                  <a:extLst>
                    <a:ext uri="{9D8B030D-6E8A-4147-A177-3AD203B41FA5}">
                      <a16:colId xmlns:a16="http://schemas.microsoft.com/office/drawing/2014/main" val="3439676871"/>
                    </a:ext>
                  </a:extLst>
                </a:gridCol>
                <a:gridCol w="822578">
                  <a:extLst>
                    <a:ext uri="{9D8B030D-6E8A-4147-A177-3AD203B41FA5}">
                      <a16:colId xmlns:a16="http://schemas.microsoft.com/office/drawing/2014/main" val="887676427"/>
                    </a:ext>
                  </a:extLst>
                </a:gridCol>
              </a:tblGrid>
              <a:tr h="376484">
                <a:tc>
                  <a:txBody>
                    <a:bodyPr/>
                    <a:lstStyle/>
                    <a:p>
                      <a:pPr marL="0" marR="0">
                        <a:spcBef>
                          <a:spcPts val="0"/>
                        </a:spcBef>
                        <a:spcAft>
                          <a:spcPts val="0"/>
                        </a:spcAft>
                      </a:pPr>
                      <a:r>
                        <a:rPr lang="en-US" sz="1400" dirty="0">
                          <a:effectLst/>
                        </a:rPr>
                        <a:t> Segments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Facebook</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Instagram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Twitter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Pinterest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YouTube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LinkedIn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Other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10927267"/>
                  </a:ext>
                </a:extLst>
              </a:tr>
              <a:tr h="429026">
                <a:tc>
                  <a:txBody>
                    <a:bodyPr/>
                    <a:lstStyle/>
                    <a:p>
                      <a:pPr marL="0" marR="0">
                        <a:spcBef>
                          <a:spcPts val="0"/>
                        </a:spcBef>
                        <a:spcAft>
                          <a:spcPts val="0"/>
                        </a:spcAft>
                      </a:pPr>
                      <a:r>
                        <a:rPr lang="en-US" sz="1400">
                          <a:effectLst/>
                        </a:rPr>
                        <a:t>Landscape Design/Build</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40</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19</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13984124"/>
                  </a:ext>
                </a:extLst>
              </a:tr>
              <a:tr h="564727">
                <a:tc>
                  <a:txBody>
                    <a:bodyPr/>
                    <a:lstStyle/>
                    <a:p>
                      <a:pPr marL="0" marR="0">
                        <a:spcBef>
                          <a:spcPts val="0"/>
                        </a:spcBef>
                        <a:spcAft>
                          <a:spcPts val="0"/>
                        </a:spcAft>
                      </a:pPr>
                      <a:r>
                        <a:rPr lang="en-US" sz="1400">
                          <a:effectLst/>
                        </a:rPr>
                        <a:t>Turf/Landscape Management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29</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20</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9</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465728179"/>
                  </a:ext>
                </a:extLst>
              </a:tr>
              <a:tr h="429026">
                <a:tc>
                  <a:txBody>
                    <a:bodyPr/>
                    <a:lstStyle/>
                    <a:p>
                      <a:pPr marL="0" marR="0">
                        <a:spcBef>
                          <a:spcPts val="0"/>
                        </a:spcBef>
                        <a:spcAft>
                          <a:spcPts val="0"/>
                        </a:spcAft>
                      </a:pPr>
                      <a:r>
                        <a:rPr lang="en-US" sz="1400">
                          <a:effectLst/>
                        </a:rPr>
                        <a:t>Snow &amp; Ice Management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9</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15982753"/>
                  </a:ext>
                </a:extLst>
              </a:tr>
              <a:tr h="286099">
                <a:tc>
                  <a:txBody>
                    <a:bodyPr/>
                    <a:lstStyle/>
                    <a:p>
                      <a:pPr marL="0" marR="0">
                        <a:spcBef>
                          <a:spcPts val="0"/>
                        </a:spcBef>
                        <a:spcAft>
                          <a:spcPts val="0"/>
                        </a:spcAft>
                      </a:pPr>
                      <a:r>
                        <a:rPr lang="en-US" sz="1400">
                          <a:effectLst/>
                        </a:rPr>
                        <a:t>Garden Retailer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0</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23791419"/>
                  </a:ext>
                </a:extLst>
              </a:tr>
              <a:tr h="214513">
                <a:tc>
                  <a:txBody>
                    <a:bodyPr/>
                    <a:lstStyle/>
                    <a:p>
                      <a:pPr marL="0" marR="0">
                        <a:spcBef>
                          <a:spcPts val="0"/>
                        </a:spcBef>
                        <a:spcAft>
                          <a:spcPts val="0"/>
                        </a:spcAft>
                      </a:pPr>
                      <a:r>
                        <a:rPr lang="en-US" sz="1400">
                          <a:effectLst/>
                        </a:rPr>
                        <a:t>Grower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583484798"/>
                  </a:ext>
                </a:extLst>
              </a:tr>
              <a:tr h="429026">
                <a:tc>
                  <a:txBody>
                    <a:bodyPr/>
                    <a:lstStyle/>
                    <a:p>
                      <a:pPr marL="0" marR="0">
                        <a:spcBef>
                          <a:spcPts val="0"/>
                        </a:spcBef>
                        <a:spcAft>
                          <a:spcPts val="0"/>
                        </a:spcAft>
                      </a:pPr>
                      <a:r>
                        <a:rPr lang="en-US" sz="1400">
                          <a:effectLst/>
                        </a:rPr>
                        <a:t>Greenhouse Production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9</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53342451"/>
                  </a:ext>
                </a:extLst>
              </a:tr>
              <a:tr h="214513">
                <a:tc>
                  <a:txBody>
                    <a:bodyPr/>
                    <a:lstStyle/>
                    <a:p>
                      <a:pPr marL="0" marR="0">
                        <a:spcBef>
                          <a:spcPts val="0"/>
                        </a:spcBef>
                        <a:spcAft>
                          <a:spcPts val="0"/>
                        </a:spcAft>
                      </a:pPr>
                      <a:r>
                        <a:rPr lang="en-US" sz="1400">
                          <a:effectLst/>
                        </a:rPr>
                        <a:t>Irrigation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32949123"/>
                  </a:ext>
                </a:extLst>
              </a:tr>
              <a:tr h="278480">
                <a:tc>
                  <a:txBody>
                    <a:bodyPr/>
                    <a:lstStyle/>
                    <a:p>
                      <a:pPr marL="0" marR="0">
                        <a:spcBef>
                          <a:spcPts val="0"/>
                        </a:spcBef>
                        <a:spcAft>
                          <a:spcPts val="0"/>
                        </a:spcAft>
                      </a:pPr>
                      <a:r>
                        <a:rPr lang="en-US" sz="1400" dirty="0">
                          <a:effectLst/>
                        </a:rPr>
                        <a:t>Arboriculture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0</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0</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0</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48146352"/>
                  </a:ext>
                </a:extLst>
              </a:tr>
              <a:tr h="214513">
                <a:tc>
                  <a:txBody>
                    <a:bodyPr/>
                    <a:lstStyle/>
                    <a:p>
                      <a:pPr marL="0" marR="0">
                        <a:spcBef>
                          <a:spcPts val="0"/>
                        </a:spcBef>
                        <a:spcAft>
                          <a:spcPts val="0"/>
                        </a:spcAft>
                      </a:pPr>
                      <a:r>
                        <a:rPr lang="en-US" sz="1400">
                          <a:effectLst/>
                        </a:rPr>
                        <a:t>Supplier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10</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0</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0</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69962746"/>
                  </a:ext>
                </a:extLst>
              </a:tr>
            </a:tbl>
          </a:graphicData>
        </a:graphic>
      </p:graphicFrame>
      <p:sp>
        <p:nvSpPr>
          <p:cNvPr id="7" name="TextBox 6">
            <a:extLst>
              <a:ext uri="{FF2B5EF4-FFF2-40B4-BE49-F238E27FC236}">
                <a16:creationId xmlns:a16="http://schemas.microsoft.com/office/drawing/2014/main" id="{C54B5930-8889-114C-9F07-C21FA49B4275}"/>
              </a:ext>
            </a:extLst>
          </p:cNvPr>
          <p:cNvSpPr txBox="1"/>
          <p:nvPr/>
        </p:nvSpPr>
        <p:spPr>
          <a:xfrm>
            <a:off x="555585" y="4919241"/>
            <a:ext cx="4849792" cy="1754326"/>
          </a:xfrm>
          <a:prstGeom prst="rect">
            <a:avLst/>
          </a:prstGeom>
          <a:noFill/>
        </p:spPr>
        <p:txBody>
          <a:bodyPr wrap="square" rtlCol="0">
            <a:spAutoFit/>
          </a:bodyPr>
          <a:lstStyle/>
          <a:p>
            <a:r>
              <a:rPr lang="en-US" dirty="0"/>
              <a:t>Other responses included: </a:t>
            </a:r>
          </a:p>
          <a:p>
            <a:pPr marL="285750" lvl="0" indent="-285750">
              <a:buFont typeface="Arial" panose="020B0604020202020204" pitchFamily="34" charset="0"/>
              <a:buChar char="•"/>
            </a:pPr>
            <a:r>
              <a:rPr lang="en-US" dirty="0"/>
              <a:t>Google</a:t>
            </a:r>
          </a:p>
          <a:p>
            <a:pPr marL="285750" lvl="0" indent="-285750">
              <a:buFont typeface="Arial" panose="020B0604020202020204" pitchFamily="34" charset="0"/>
              <a:buChar char="•"/>
            </a:pPr>
            <a:r>
              <a:rPr lang="en-US" dirty="0"/>
              <a:t>Company Website</a:t>
            </a:r>
          </a:p>
          <a:p>
            <a:pPr marL="285750" lvl="0" indent="-285750">
              <a:buFont typeface="Arial" panose="020B0604020202020204" pitchFamily="34" charset="0"/>
              <a:buChar char="•"/>
            </a:pPr>
            <a:r>
              <a:rPr lang="en-US" dirty="0" err="1"/>
              <a:t>TikTok</a:t>
            </a:r>
            <a:endParaRPr lang="en-US" dirty="0"/>
          </a:p>
          <a:p>
            <a:pPr marL="285750" lvl="0" indent="-285750">
              <a:buFont typeface="Arial" panose="020B0604020202020204" pitchFamily="34" charset="0"/>
              <a:buChar char="•"/>
            </a:pPr>
            <a:r>
              <a:rPr lang="en-US" dirty="0"/>
              <a:t>Houzz</a:t>
            </a:r>
          </a:p>
          <a:p>
            <a:endParaRPr lang="en-US" dirty="0"/>
          </a:p>
        </p:txBody>
      </p:sp>
      <p:sp>
        <p:nvSpPr>
          <p:cNvPr id="8" name="TextBox 7">
            <a:extLst>
              <a:ext uri="{FF2B5EF4-FFF2-40B4-BE49-F238E27FC236}">
                <a16:creationId xmlns:a16="http://schemas.microsoft.com/office/drawing/2014/main" id="{450EA104-4375-9342-8B20-51ACC550E78D}"/>
              </a:ext>
            </a:extLst>
          </p:cNvPr>
          <p:cNvSpPr txBox="1"/>
          <p:nvPr/>
        </p:nvSpPr>
        <p:spPr>
          <a:xfrm>
            <a:off x="277191" y="765417"/>
            <a:ext cx="5505033" cy="400110"/>
          </a:xfrm>
          <a:prstGeom prst="rect">
            <a:avLst/>
          </a:prstGeom>
          <a:noFill/>
        </p:spPr>
        <p:txBody>
          <a:bodyPr wrap="none" rtlCol="0">
            <a:spAutoFit/>
          </a:bodyPr>
          <a:lstStyle/>
          <a:p>
            <a:r>
              <a:rPr lang="en-US" sz="2000" b="1" i="1" u="sng" dirty="0"/>
              <a:t>What social media platforms are you using?</a:t>
            </a:r>
            <a:endParaRPr lang="en-US" sz="2000" dirty="0"/>
          </a:p>
        </p:txBody>
      </p:sp>
      <p:sp>
        <p:nvSpPr>
          <p:cNvPr id="2" name="TextBox 1">
            <a:extLst>
              <a:ext uri="{FF2B5EF4-FFF2-40B4-BE49-F238E27FC236}">
                <a16:creationId xmlns:a16="http://schemas.microsoft.com/office/drawing/2014/main" id="{B1ECEAF0-E59C-A64E-9C03-6A18B8534EC9}"/>
              </a:ext>
            </a:extLst>
          </p:cNvPr>
          <p:cNvSpPr txBox="1"/>
          <p:nvPr/>
        </p:nvSpPr>
        <p:spPr>
          <a:xfrm>
            <a:off x="277191" y="379009"/>
            <a:ext cx="7546105" cy="553998"/>
          </a:xfrm>
          <a:prstGeom prst="rect">
            <a:avLst/>
          </a:prstGeom>
          <a:noFill/>
        </p:spPr>
        <p:txBody>
          <a:bodyPr wrap="none" rtlCol="0">
            <a:spAutoFit/>
          </a:bodyPr>
          <a:lstStyle/>
          <a:p>
            <a:r>
              <a:rPr lang="en-US" sz="1200" dirty="0"/>
              <a:t>Note: The numbers in each column represent the # of respondents that utilize each social media platform.</a:t>
            </a:r>
          </a:p>
          <a:p>
            <a:endParaRPr lang="en-US" dirty="0"/>
          </a:p>
        </p:txBody>
      </p:sp>
    </p:spTree>
    <p:extLst>
      <p:ext uri="{BB962C8B-B14F-4D97-AF65-F5344CB8AC3E}">
        <p14:creationId xmlns:p14="http://schemas.microsoft.com/office/powerpoint/2010/main" val="2181011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25288D-5856-274C-973D-A529BCD49523}"/>
              </a:ext>
            </a:extLst>
          </p:cNvPr>
          <p:cNvSpPr txBox="1"/>
          <p:nvPr/>
        </p:nvSpPr>
        <p:spPr>
          <a:xfrm>
            <a:off x="808962" y="878953"/>
            <a:ext cx="8206451" cy="6401753"/>
          </a:xfrm>
          <a:prstGeom prst="rect">
            <a:avLst/>
          </a:prstGeom>
          <a:noFill/>
        </p:spPr>
        <p:txBody>
          <a:bodyPr wrap="square" numCol="2" rtlCol="0">
            <a:spAutoFit/>
          </a:bodyPr>
          <a:lstStyle/>
          <a:p>
            <a:pPr marL="285750" lvl="0" indent="-285750">
              <a:buFont typeface="Arial" panose="020B0604020202020204" pitchFamily="34" charset="0"/>
              <a:buChar char="•"/>
            </a:pPr>
            <a:r>
              <a:rPr lang="en-US" sz="1600" dirty="0"/>
              <a:t>Advertising </a:t>
            </a:r>
          </a:p>
          <a:p>
            <a:pPr marL="285750" lvl="0" indent="-285750">
              <a:buFont typeface="Arial" panose="020B0604020202020204" pitchFamily="34" charset="0"/>
              <a:buChar char="•"/>
            </a:pPr>
            <a:r>
              <a:rPr lang="en-US" sz="1600" dirty="0"/>
              <a:t>Recruitment</a:t>
            </a:r>
          </a:p>
          <a:p>
            <a:pPr marL="285750" lvl="0" indent="-285750">
              <a:buFont typeface="Arial" panose="020B0604020202020204" pitchFamily="34" charset="0"/>
              <a:buChar char="•"/>
            </a:pPr>
            <a:r>
              <a:rPr lang="en-US" sz="1600" dirty="0"/>
              <a:t>Education</a:t>
            </a:r>
          </a:p>
          <a:p>
            <a:pPr marL="285750" lvl="0" indent="-285750">
              <a:buFont typeface="Arial" panose="020B0604020202020204" pitchFamily="34" charset="0"/>
              <a:buChar char="•"/>
            </a:pPr>
            <a:r>
              <a:rPr lang="en-US" sz="1600" dirty="0"/>
              <a:t>Brand Awareness</a:t>
            </a:r>
          </a:p>
          <a:p>
            <a:pPr marL="285750" lvl="0" indent="-285750">
              <a:buFont typeface="Arial" panose="020B0604020202020204" pitchFamily="34" charset="0"/>
              <a:buChar char="•"/>
            </a:pPr>
            <a:r>
              <a:rPr lang="en-US" sz="1600" dirty="0"/>
              <a:t>Advertising events &amp; classes, services offered, location and hours</a:t>
            </a:r>
          </a:p>
          <a:p>
            <a:pPr marL="285750" lvl="0" indent="-285750">
              <a:buFont typeface="Arial" panose="020B0604020202020204" pitchFamily="34" charset="0"/>
              <a:buChar char="•"/>
            </a:pPr>
            <a:r>
              <a:rPr lang="en-US" sz="1600" dirty="0"/>
              <a:t>Networking, connecting with suppliers</a:t>
            </a:r>
          </a:p>
          <a:p>
            <a:pPr marL="285750" lvl="0" indent="-285750">
              <a:buFont typeface="Arial" panose="020B0604020202020204" pitchFamily="34" charset="0"/>
              <a:buChar char="•"/>
            </a:pPr>
            <a:r>
              <a:rPr lang="en-US" sz="1600" dirty="0"/>
              <a:t>Promotions</a:t>
            </a:r>
          </a:p>
          <a:p>
            <a:pPr marL="285750" lvl="0" indent="-285750">
              <a:buFont typeface="Arial" panose="020B0604020202020204" pitchFamily="34" charset="0"/>
              <a:buChar char="•"/>
            </a:pPr>
            <a:r>
              <a:rPr lang="en-US" sz="1600" dirty="0"/>
              <a:t>Find and Reach potential customers</a:t>
            </a:r>
          </a:p>
          <a:p>
            <a:pPr marL="285750" lvl="0" indent="-285750">
              <a:buFont typeface="Arial" panose="020B0604020202020204" pitchFamily="34" charset="0"/>
              <a:buChar char="•"/>
            </a:pPr>
            <a:r>
              <a:rPr lang="en-US" sz="1600" dirty="0"/>
              <a:t>Educating public</a:t>
            </a:r>
          </a:p>
          <a:p>
            <a:pPr marL="285750" lvl="0" indent="-285750">
              <a:buFont typeface="Arial" panose="020B0604020202020204" pitchFamily="34" charset="0"/>
              <a:buChar char="•"/>
            </a:pPr>
            <a:r>
              <a:rPr lang="en-US" sz="1600" dirty="0"/>
              <a:t>Helpful tips for clients</a:t>
            </a:r>
          </a:p>
          <a:p>
            <a:pPr marL="285750" lvl="0" indent="-285750">
              <a:buFont typeface="Arial" panose="020B0604020202020204" pitchFamily="34" charset="0"/>
              <a:buChar char="•"/>
            </a:pPr>
            <a:r>
              <a:rPr lang="en-US" sz="1600" dirty="0"/>
              <a:t>Project &amp; photo sharing</a:t>
            </a:r>
          </a:p>
          <a:p>
            <a:pPr marL="285750" lvl="0" indent="-285750">
              <a:buFont typeface="Arial" panose="020B0604020202020204" pitchFamily="34" charset="0"/>
              <a:buChar char="•"/>
            </a:pPr>
            <a:r>
              <a:rPr lang="en-US" sz="1600" dirty="0"/>
              <a:t>Promoting the horticulture industry to the general public</a:t>
            </a:r>
          </a:p>
          <a:p>
            <a:pPr marL="285750" lvl="0" indent="-285750">
              <a:buFont typeface="Arial" panose="020B0604020202020204" pitchFamily="34" charset="0"/>
              <a:buChar char="•"/>
            </a:pPr>
            <a:r>
              <a:rPr lang="en-US" sz="1600" dirty="0"/>
              <a:t>Customer communication</a:t>
            </a:r>
          </a:p>
          <a:p>
            <a:pPr marL="285750" lvl="0" indent="-285750">
              <a:buFont typeface="Arial" panose="020B0604020202020204" pitchFamily="34" charset="0"/>
              <a:buChar char="•"/>
            </a:pPr>
            <a:r>
              <a:rPr lang="en-US" sz="1600" dirty="0"/>
              <a:t>Sharing community service involvement</a:t>
            </a:r>
          </a:p>
          <a:p>
            <a:pPr marL="285750" lvl="0" indent="-285750">
              <a:buFont typeface="Arial" panose="020B0604020202020204" pitchFamily="34" charset="0"/>
              <a:buChar char="•"/>
            </a:pPr>
            <a:r>
              <a:rPr lang="en-US" sz="1600" dirty="0"/>
              <a:t>Do not utilize</a:t>
            </a:r>
          </a:p>
          <a:p>
            <a:pPr marL="285750" lvl="0" indent="-285750">
              <a:buFont typeface="Arial" panose="020B0604020202020204" pitchFamily="34" charset="0"/>
              <a:buChar char="•"/>
            </a:pPr>
            <a:r>
              <a:rPr lang="en-US" sz="1600" dirty="0"/>
              <a:t>Exposure</a:t>
            </a:r>
          </a:p>
          <a:p>
            <a:pPr marL="285750" lvl="0" indent="-285750">
              <a:buFont typeface="Arial" panose="020B0604020202020204" pitchFamily="34" charset="0"/>
              <a:buChar char="•"/>
            </a:pPr>
            <a:r>
              <a:rPr lang="en-US" sz="1600" dirty="0"/>
              <a:t>Client pictures </a:t>
            </a:r>
          </a:p>
          <a:p>
            <a:pPr marL="285750" lvl="0" indent="-285750">
              <a:buFont typeface="Arial" panose="020B0604020202020204" pitchFamily="34" charset="0"/>
              <a:buChar char="•"/>
            </a:pPr>
            <a:r>
              <a:rPr lang="en-US" sz="1600" dirty="0"/>
              <a:t>Strategically Mapped out plan</a:t>
            </a:r>
          </a:p>
          <a:p>
            <a:pPr marL="285750" lvl="0" indent="-285750">
              <a:buFont typeface="Arial" panose="020B0604020202020204" pitchFamily="34" charset="0"/>
              <a:buChar char="•"/>
            </a:pPr>
            <a:r>
              <a:rPr lang="en-US" sz="1600" dirty="0"/>
              <a:t>None.  Boycott FB, YT, Twit &amp; Instagram censorship and "cancel culture" has eliminated all such platforms from our support.</a:t>
            </a:r>
          </a:p>
          <a:p>
            <a:pPr lvl="0"/>
            <a:endParaRPr lang="en-US" sz="1600" dirty="0"/>
          </a:p>
          <a:p>
            <a:pPr marL="285750" lvl="0" indent="-285750">
              <a:buFont typeface="Arial" panose="020B0604020202020204" pitchFamily="34" charset="0"/>
              <a:buChar char="•"/>
            </a:pPr>
            <a:r>
              <a:rPr lang="en-US" sz="1600" dirty="0"/>
              <a:t>Pinterest for design ideas, FB for marketing and establishing a dialog with client base, Instagram for images.</a:t>
            </a:r>
          </a:p>
          <a:p>
            <a:pPr marL="285750" lvl="0" indent="-285750">
              <a:buFont typeface="Arial" panose="020B0604020202020204" pitchFamily="34" charset="0"/>
              <a:buChar char="•"/>
            </a:pPr>
            <a:r>
              <a:rPr lang="en-US" sz="1600" dirty="0"/>
              <a:t>Product education</a:t>
            </a:r>
          </a:p>
          <a:p>
            <a:pPr marL="285750" lvl="0" indent="-285750">
              <a:buFont typeface="Arial" panose="020B0604020202020204" pitchFamily="34" charset="0"/>
              <a:buChar char="•"/>
            </a:pPr>
            <a:r>
              <a:rPr lang="en-US" sz="1600" dirty="0"/>
              <a:t>We use social media to give our </a:t>
            </a:r>
            <a:r>
              <a:rPr lang="en-US" sz="1600" dirty="0" err="1"/>
              <a:t>Raker</a:t>
            </a:r>
            <a:r>
              <a:rPr lang="en-US" sz="1600" dirty="0"/>
              <a:t>-Roberta's programs and variety trialing awareness to our customers and other industry stakeholders. We also use it to promote new items, promote our early order discounts, and job postings. We also use it to drive business for our retail outlet which we opened in spring 2020. We post material at least 2X per week.</a:t>
            </a:r>
          </a:p>
          <a:p>
            <a:pPr marL="285750" lvl="0" indent="-285750">
              <a:buFont typeface="Arial" panose="020B0604020202020204" pitchFamily="34" charset="0"/>
              <a:buChar char="•"/>
            </a:pPr>
            <a:r>
              <a:rPr lang="en-US" sz="1600" dirty="0"/>
              <a:t>Christmas trees, maple syrup</a:t>
            </a:r>
          </a:p>
          <a:p>
            <a:endParaRPr lang="en-US" dirty="0"/>
          </a:p>
        </p:txBody>
      </p:sp>
      <p:sp>
        <p:nvSpPr>
          <p:cNvPr id="3" name="TextBox 2">
            <a:extLst>
              <a:ext uri="{FF2B5EF4-FFF2-40B4-BE49-F238E27FC236}">
                <a16:creationId xmlns:a16="http://schemas.microsoft.com/office/drawing/2014/main" id="{52A734CA-0205-844B-AD7A-963DD8746FF4}"/>
              </a:ext>
            </a:extLst>
          </p:cNvPr>
          <p:cNvSpPr txBox="1"/>
          <p:nvPr/>
        </p:nvSpPr>
        <p:spPr>
          <a:xfrm>
            <a:off x="808962" y="478843"/>
            <a:ext cx="5469767" cy="400110"/>
          </a:xfrm>
          <a:prstGeom prst="rect">
            <a:avLst/>
          </a:prstGeom>
          <a:noFill/>
        </p:spPr>
        <p:txBody>
          <a:bodyPr wrap="none" rtlCol="0">
            <a:spAutoFit/>
          </a:bodyPr>
          <a:lstStyle/>
          <a:p>
            <a:r>
              <a:rPr lang="en-US" sz="2000" b="1" i="1" u="sng" dirty="0"/>
              <a:t>For what purpose do you use social media? </a:t>
            </a:r>
            <a:endParaRPr lang="en-US" sz="2000" dirty="0"/>
          </a:p>
        </p:txBody>
      </p:sp>
    </p:spTree>
    <p:extLst>
      <p:ext uri="{BB962C8B-B14F-4D97-AF65-F5344CB8AC3E}">
        <p14:creationId xmlns:p14="http://schemas.microsoft.com/office/powerpoint/2010/main" val="542986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2C7BD5F-ACA7-B240-BCEB-C329FC442E6D}"/>
              </a:ext>
            </a:extLst>
          </p:cNvPr>
          <p:cNvGraphicFramePr>
            <a:graphicFrameLocks noGrp="1"/>
          </p:cNvGraphicFramePr>
          <p:nvPr>
            <p:extLst>
              <p:ext uri="{D42A27DB-BD31-4B8C-83A1-F6EECF244321}">
                <p14:modId xmlns:p14="http://schemas.microsoft.com/office/powerpoint/2010/main" val="628062282"/>
              </p:ext>
            </p:extLst>
          </p:nvPr>
        </p:nvGraphicFramePr>
        <p:xfrm>
          <a:off x="360838" y="1489552"/>
          <a:ext cx="9097487" cy="4140558"/>
        </p:xfrm>
        <a:graphic>
          <a:graphicData uri="http://schemas.openxmlformats.org/drawingml/2006/table">
            <a:tbl>
              <a:tblPr firstRow="1" firstCol="1" bandRow="1">
                <a:tableStyleId>{5C22544A-7EE6-4342-B048-85BDC9FD1C3A}</a:tableStyleId>
              </a:tblPr>
              <a:tblGrid>
                <a:gridCol w="2575714">
                  <a:extLst>
                    <a:ext uri="{9D8B030D-6E8A-4147-A177-3AD203B41FA5}">
                      <a16:colId xmlns:a16="http://schemas.microsoft.com/office/drawing/2014/main" val="2104159342"/>
                    </a:ext>
                  </a:extLst>
                </a:gridCol>
                <a:gridCol w="1710702">
                  <a:extLst>
                    <a:ext uri="{9D8B030D-6E8A-4147-A177-3AD203B41FA5}">
                      <a16:colId xmlns:a16="http://schemas.microsoft.com/office/drawing/2014/main" val="1780371030"/>
                    </a:ext>
                  </a:extLst>
                </a:gridCol>
                <a:gridCol w="1777584">
                  <a:extLst>
                    <a:ext uri="{9D8B030D-6E8A-4147-A177-3AD203B41FA5}">
                      <a16:colId xmlns:a16="http://schemas.microsoft.com/office/drawing/2014/main" val="3603367225"/>
                    </a:ext>
                  </a:extLst>
                </a:gridCol>
                <a:gridCol w="1400071">
                  <a:extLst>
                    <a:ext uri="{9D8B030D-6E8A-4147-A177-3AD203B41FA5}">
                      <a16:colId xmlns:a16="http://schemas.microsoft.com/office/drawing/2014/main" val="1080496450"/>
                    </a:ext>
                  </a:extLst>
                </a:gridCol>
                <a:gridCol w="1633416">
                  <a:extLst>
                    <a:ext uri="{9D8B030D-6E8A-4147-A177-3AD203B41FA5}">
                      <a16:colId xmlns:a16="http://schemas.microsoft.com/office/drawing/2014/main" val="4197304072"/>
                    </a:ext>
                  </a:extLst>
                </a:gridCol>
              </a:tblGrid>
              <a:tr h="725830">
                <a:tc>
                  <a:txBody>
                    <a:bodyPr/>
                    <a:lstStyle/>
                    <a:p>
                      <a:pPr marL="0" marR="0">
                        <a:spcBef>
                          <a:spcPts val="0"/>
                        </a:spcBef>
                        <a:spcAft>
                          <a:spcPts val="0"/>
                        </a:spcAft>
                      </a:pPr>
                      <a:r>
                        <a:rPr lang="en-US" sz="1600" dirty="0">
                          <a:effectLst/>
                        </a:rPr>
                        <a:t> Segments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Greater than Daily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Daily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Weekly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Less than Weekly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40363081"/>
                  </a:ext>
                </a:extLst>
              </a:tr>
              <a:tr h="483887">
                <a:tc>
                  <a:txBody>
                    <a:bodyPr/>
                    <a:lstStyle/>
                    <a:p>
                      <a:pPr marL="0" marR="0">
                        <a:spcBef>
                          <a:spcPts val="0"/>
                        </a:spcBef>
                        <a:spcAft>
                          <a:spcPts val="0"/>
                        </a:spcAft>
                      </a:pPr>
                      <a:r>
                        <a:rPr lang="en-US" sz="1600">
                          <a:effectLst/>
                        </a:rPr>
                        <a:t>Landscape Design/Build</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20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16032169"/>
                  </a:ext>
                </a:extLst>
              </a:tr>
              <a:tr h="429695">
                <a:tc>
                  <a:txBody>
                    <a:bodyPr/>
                    <a:lstStyle/>
                    <a:p>
                      <a:pPr marL="0" marR="0">
                        <a:spcBef>
                          <a:spcPts val="0"/>
                        </a:spcBef>
                        <a:spcAft>
                          <a:spcPts val="0"/>
                        </a:spcAft>
                      </a:pPr>
                      <a:r>
                        <a:rPr lang="en-US" sz="1600">
                          <a:effectLst/>
                        </a:rPr>
                        <a:t>Turf/Landscape Management</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999862837"/>
                  </a:ext>
                </a:extLst>
              </a:tr>
              <a:tr h="371475">
                <a:tc>
                  <a:txBody>
                    <a:bodyPr/>
                    <a:lstStyle/>
                    <a:p>
                      <a:pPr marL="0" marR="0">
                        <a:spcBef>
                          <a:spcPts val="0"/>
                        </a:spcBef>
                        <a:spcAft>
                          <a:spcPts val="0"/>
                        </a:spcAft>
                      </a:pPr>
                      <a:r>
                        <a:rPr lang="en-US" sz="1600" dirty="0">
                          <a:effectLst/>
                        </a:rPr>
                        <a:t>Snow &amp; Ice Management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30843832"/>
                  </a:ext>
                </a:extLst>
              </a:tr>
              <a:tr h="357187">
                <a:tc>
                  <a:txBody>
                    <a:bodyPr/>
                    <a:lstStyle/>
                    <a:p>
                      <a:pPr marL="0" marR="0">
                        <a:spcBef>
                          <a:spcPts val="0"/>
                        </a:spcBef>
                        <a:spcAft>
                          <a:spcPts val="0"/>
                        </a:spcAft>
                      </a:pPr>
                      <a:r>
                        <a:rPr lang="en-US" sz="1600">
                          <a:effectLst/>
                        </a:rPr>
                        <a:t>Garden Retailer</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31770764"/>
                  </a:ext>
                </a:extLst>
              </a:tr>
              <a:tr h="328613">
                <a:tc>
                  <a:txBody>
                    <a:bodyPr/>
                    <a:lstStyle/>
                    <a:p>
                      <a:pPr marL="0" marR="0">
                        <a:spcBef>
                          <a:spcPts val="0"/>
                        </a:spcBef>
                        <a:spcAft>
                          <a:spcPts val="0"/>
                        </a:spcAft>
                      </a:pPr>
                      <a:r>
                        <a:rPr lang="en-US" sz="1600">
                          <a:effectLst/>
                        </a:rPr>
                        <a:t>Grower</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00367426"/>
                  </a:ext>
                </a:extLst>
              </a:tr>
              <a:tr h="385762">
                <a:tc>
                  <a:txBody>
                    <a:bodyPr/>
                    <a:lstStyle/>
                    <a:p>
                      <a:pPr marL="0" marR="0">
                        <a:spcBef>
                          <a:spcPts val="0"/>
                        </a:spcBef>
                        <a:spcAft>
                          <a:spcPts val="0"/>
                        </a:spcAft>
                      </a:pPr>
                      <a:r>
                        <a:rPr lang="en-US" sz="1600">
                          <a:effectLst/>
                        </a:rPr>
                        <a:t>Greenhouse Production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5</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45111273"/>
                  </a:ext>
                </a:extLst>
              </a:tr>
              <a:tr h="314325">
                <a:tc>
                  <a:txBody>
                    <a:bodyPr/>
                    <a:lstStyle/>
                    <a:p>
                      <a:pPr marL="0" marR="0">
                        <a:spcBef>
                          <a:spcPts val="0"/>
                        </a:spcBef>
                        <a:spcAft>
                          <a:spcPts val="0"/>
                        </a:spcAft>
                      </a:pPr>
                      <a:r>
                        <a:rPr lang="en-US" sz="1600">
                          <a:effectLst/>
                        </a:rPr>
                        <a:t>Irrigation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17817996"/>
                  </a:ext>
                </a:extLst>
              </a:tr>
              <a:tr h="371475">
                <a:tc>
                  <a:txBody>
                    <a:bodyPr/>
                    <a:lstStyle/>
                    <a:p>
                      <a:pPr marL="0" marR="0">
                        <a:spcBef>
                          <a:spcPts val="0"/>
                        </a:spcBef>
                        <a:spcAft>
                          <a:spcPts val="0"/>
                        </a:spcAft>
                      </a:pPr>
                      <a:r>
                        <a:rPr lang="en-US" sz="1600">
                          <a:effectLst/>
                        </a:rPr>
                        <a:t>Arboriculture</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dirty="0">
                          <a:effectLst/>
                        </a:rPr>
                        <a:t>3</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88987872"/>
                  </a:ext>
                </a:extLst>
              </a:tr>
              <a:tr h="314324">
                <a:tc>
                  <a:txBody>
                    <a:bodyPr/>
                    <a:lstStyle/>
                    <a:p>
                      <a:pPr marL="0" marR="0">
                        <a:spcBef>
                          <a:spcPts val="0"/>
                        </a:spcBef>
                        <a:spcAft>
                          <a:spcPts val="0"/>
                        </a:spcAft>
                      </a:pPr>
                      <a:r>
                        <a:rPr lang="en-US" sz="1600">
                          <a:effectLst/>
                        </a:rPr>
                        <a:t>Supplier</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dirty="0">
                          <a:effectLst/>
                        </a:rPr>
                        <a:t>7</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94595392"/>
                  </a:ext>
                </a:extLst>
              </a:tr>
            </a:tbl>
          </a:graphicData>
        </a:graphic>
      </p:graphicFrame>
      <p:sp>
        <p:nvSpPr>
          <p:cNvPr id="4" name="TextBox 3">
            <a:extLst>
              <a:ext uri="{FF2B5EF4-FFF2-40B4-BE49-F238E27FC236}">
                <a16:creationId xmlns:a16="http://schemas.microsoft.com/office/drawing/2014/main" id="{F03E9BC5-CD78-0045-A596-72F6742E5FA1}"/>
              </a:ext>
            </a:extLst>
          </p:cNvPr>
          <p:cNvSpPr txBox="1"/>
          <p:nvPr/>
        </p:nvSpPr>
        <p:spPr>
          <a:xfrm>
            <a:off x="360838" y="957263"/>
            <a:ext cx="3100529" cy="400110"/>
          </a:xfrm>
          <a:prstGeom prst="rect">
            <a:avLst/>
          </a:prstGeom>
          <a:noFill/>
        </p:spPr>
        <p:txBody>
          <a:bodyPr wrap="none" rtlCol="0">
            <a:spAutoFit/>
          </a:bodyPr>
          <a:lstStyle/>
          <a:p>
            <a:r>
              <a:rPr lang="en-US" sz="2000" b="1" i="1" u="sng" dirty="0"/>
              <a:t>How often do you post? </a:t>
            </a:r>
            <a:endParaRPr lang="en-US" sz="2000" dirty="0"/>
          </a:p>
        </p:txBody>
      </p:sp>
    </p:spTree>
    <p:extLst>
      <p:ext uri="{BB962C8B-B14F-4D97-AF65-F5344CB8AC3E}">
        <p14:creationId xmlns:p14="http://schemas.microsoft.com/office/powerpoint/2010/main" val="3248933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5AF4A61-60E7-9B48-BAFF-2ADAEFF763E4}"/>
              </a:ext>
            </a:extLst>
          </p:cNvPr>
          <p:cNvGraphicFramePr>
            <a:graphicFrameLocks noGrp="1"/>
          </p:cNvGraphicFramePr>
          <p:nvPr>
            <p:extLst>
              <p:ext uri="{D42A27DB-BD31-4B8C-83A1-F6EECF244321}">
                <p14:modId xmlns:p14="http://schemas.microsoft.com/office/powerpoint/2010/main" val="1255424046"/>
              </p:ext>
            </p:extLst>
          </p:nvPr>
        </p:nvGraphicFramePr>
        <p:xfrm>
          <a:off x="394498" y="958060"/>
          <a:ext cx="9049544" cy="4385465"/>
        </p:xfrm>
        <a:graphic>
          <a:graphicData uri="http://schemas.openxmlformats.org/drawingml/2006/table">
            <a:tbl>
              <a:tblPr firstRow="1" firstCol="1" bandRow="1">
                <a:tableStyleId>{5C22544A-7EE6-4342-B048-85BDC9FD1C3A}</a:tableStyleId>
              </a:tblPr>
              <a:tblGrid>
                <a:gridCol w="3843837">
                  <a:extLst>
                    <a:ext uri="{9D8B030D-6E8A-4147-A177-3AD203B41FA5}">
                      <a16:colId xmlns:a16="http://schemas.microsoft.com/office/drawing/2014/main" val="2031922102"/>
                    </a:ext>
                  </a:extLst>
                </a:gridCol>
                <a:gridCol w="2552948">
                  <a:extLst>
                    <a:ext uri="{9D8B030D-6E8A-4147-A177-3AD203B41FA5}">
                      <a16:colId xmlns:a16="http://schemas.microsoft.com/office/drawing/2014/main" val="3256674075"/>
                    </a:ext>
                  </a:extLst>
                </a:gridCol>
                <a:gridCol w="2652759">
                  <a:extLst>
                    <a:ext uri="{9D8B030D-6E8A-4147-A177-3AD203B41FA5}">
                      <a16:colId xmlns:a16="http://schemas.microsoft.com/office/drawing/2014/main" val="2548668602"/>
                    </a:ext>
                  </a:extLst>
                </a:gridCol>
              </a:tblGrid>
              <a:tr h="339444">
                <a:tc>
                  <a:txBody>
                    <a:bodyPr/>
                    <a:lstStyle/>
                    <a:p>
                      <a:pPr marL="0" marR="0">
                        <a:spcBef>
                          <a:spcPts val="0"/>
                        </a:spcBef>
                        <a:spcAft>
                          <a:spcPts val="0"/>
                        </a:spcAft>
                      </a:pPr>
                      <a:r>
                        <a:rPr lang="en-US" sz="1600" dirty="0">
                          <a:effectLst/>
                        </a:rPr>
                        <a:t>Segments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No</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Yes</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34461549"/>
                  </a:ext>
                </a:extLst>
              </a:tr>
              <a:tr h="474146">
                <a:tc>
                  <a:txBody>
                    <a:bodyPr/>
                    <a:lstStyle/>
                    <a:p>
                      <a:pPr marL="0" marR="0">
                        <a:spcBef>
                          <a:spcPts val="0"/>
                        </a:spcBef>
                        <a:spcAft>
                          <a:spcPts val="0"/>
                        </a:spcAft>
                      </a:pPr>
                      <a:r>
                        <a:rPr lang="en-US" sz="1600">
                          <a:effectLst/>
                        </a:rPr>
                        <a:t>Landscape Design/Build</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28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29611860"/>
                  </a:ext>
                </a:extLst>
              </a:tr>
              <a:tr h="471488">
                <a:tc>
                  <a:txBody>
                    <a:bodyPr/>
                    <a:lstStyle/>
                    <a:p>
                      <a:pPr marL="0" marR="0">
                        <a:spcBef>
                          <a:spcPts val="0"/>
                        </a:spcBef>
                        <a:spcAft>
                          <a:spcPts val="0"/>
                        </a:spcAft>
                      </a:pPr>
                      <a:r>
                        <a:rPr lang="en-US" sz="1600" dirty="0">
                          <a:effectLst/>
                        </a:rPr>
                        <a:t>Turf/Landscape Management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729205481"/>
                  </a:ext>
                </a:extLst>
              </a:tr>
              <a:tr h="428625">
                <a:tc>
                  <a:txBody>
                    <a:bodyPr/>
                    <a:lstStyle/>
                    <a:p>
                      <a:pPr marL="0" marR="0">
                        <a:spcBef>
                          <a:spcPts val="0"/>
                        </a:spcBef>
                        <a:spcAft>
                          <a:spcPts val="0"/>
                        </a:spcAft>
                      </a:pPr>
                      <a:r>
                        <a:rPr lang="en-US" sz="1600" dirty="0">
                          <a:effectLst/>
                        </a:rPr>
                        <a:t>Snow &amp; Ice Management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123533286"/>
                  </a:ext>
                </a:extLst>
              </a:tr>
              <a:tr h="459734">
                <a:tc>
                  <a:txBody>
                    <a:bodyPr/>
                    <a:lstStyle/>
                    <a:p>
                      <a:pPr marL="0" marR="0">
                        <a:spcBef>
                          <a:spcPts val="0"/>
                        </a:spcBef>
                        <a:spcAft>
                          <a:spcPts val="0"/>
                        </a:spcAft>
                      </a:pPr>
                      <a:r>
                        <a:rPr lang="en-US" sz="1600">
                          <a:effectLst/>
                        </a:rPr>
                        <a:t>Garden Retailer</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6</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179802877"/>
                  </a:ext>
                </a:extLst>
              </a:tr>
              <a:tr h="411803">
                <a:tc>
                  <a:txBody>
                    <a:bodyPr/>
                    <a:lstStyle/>
                    <a:p>
                      <a:pPr marL="0" marR="0">
                        <a:spcBef>
                          <a:spcPts val="0"/>
                        </a:spcBef>
                        <a:spcAft>
                          <a:spcPts val="0"/>
                        </a:spcAft>
                      </a:pPr>
                      <a:r>
                        <a:rPr lang="en-US" sz="1600" dirty="0">
                          <a:effectLst/>
                        </a:rPr>
                        <a:t>Grower</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8</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11</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225260673"/>
                  </a:ext>
                </a:extLst>
              </a:tr>
              <a:tr h="486697">
                <a:tc>
                  <a:txBody>
                    <a:bodyPr/>
                    <a:lstStyle/>
                    <a:p>
                      <a:pPr marL="0" marR="0">
                        <a:spcBef>
                          <a:spcPts val="0"/>
                        </a:spcBef>
                        <a:spcAft>
                          <a:spcPts val="0"/>
                        </a:spcAft>
                      </a:pPr>
                      <a:r>
                        <a:rPr lang="en-US" sz="1600" dirty="0">
                          <a:effectLst/>
                        </a:rPr>
                        <a:t>Greenhouse Production</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22264202"/>
                  </a:ext>
                </a:extLst>
              </a:tr>
              <a:tr h="456278">
                <a:tc>
                  <a:txBody>
                    <a:bodyPr/>
                    <a:lstStyle/>
                    <a:p>
                      <a:pPr marL="0" marR="0">
                        <a:spcBef>
                          <a:spcPts val="0"/>
                        </a:spcBef>
                        <a:spcAft>
                          <a:spcPts val="0"/>
                        </a:spcAft>
                      </a:pPr>
                      <a:r>
                        <a:rPr lang="en-US" sz="1600">
                          <a:effectLst/>
                        </a:rPr>
                        <a:t>Irrigation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12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30188175"/>
                  </a:ext>
                </a:extLst>
              </a:tr>
              <a:tr h="467947">
                <a:tc>
                  <a:txBody>
                    <a:bodyPr/>
                    <a:lstStyle/>
                    <a:p>
                      <a:pPr marL="0" marR="0">
                        <a:spcBef>
                          <a:spcPts val="0"/>
                        </a:spcBef>
                        <a:spcAft>
                          <a:spcPts val="0"/>
                        </a:spcAft>
                      </a:pPr>
                      <a:r>
                        <a:rPr lang="en-US" sz="1600">
                          <a:effectLst/>
                        </a:rPr>
                        <a:t>Arboriculture</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a:effectLst/>
                        </a:rPr>
                        <a:t>3</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618116763"/>
                  </a:ext>
                </a:extLst>
              </a:tr>
              <a:tr h="389303">
                <a:tc>
                  <a:txBody>
                    <a:bodyPr/>
                    <a:lstStyle/>
                    <a:p>
                      <a:pPr marL="0" marR="0">
                        <a:spcBef>
                          <a:spcPts val="0"/>
                        </a:spcBef>
                        <a:spcAft>
                          <a:spcPts val="0"/>
                        </a:spcAft>
                      </a:pPr>
                      <a:r>
                        <a:rPr lang="en-US" sz="1600">
                          <a:effectLst/>
                        </a:rPr>
                        <a:t>Supplier</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600" dirty="0">
                          <a:effectLst/>
                        </a:rPr>
                        <a:t>2</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648160447"/>
                  </a:ext>
                </a:extLst>
              </a:tr>
            </a:tbl>
          </a:graphicData>
        </a:graphic>
      </p:graphicFrame>
      <p:sp>
        <p:nvSpPr>
          <p:cNvPr id="3" name="TextBox 2">
            <a:extLst>
              <a:ext uri="{FF2B5EF4-FFF2-40B4-BE49-F238E27FC236}">
                <a16:creationId xmlns:a16="http://schemas.microsoft.com/office/drawing/2014/main" id="{37C1406B-D03F-5841-AC87-9CC3CFD9F9BA}"/>
              </a:ext>
            </a:extLst>
          </p:cNvPr>
          <p:cNvSpPr txBox="1"/>
          <p:nvPr/>
        </p:nvSpPr>
        <p:spPr>
          <a:xfrm>
            <a:off x="265907" y="415071"/>
            <a:ext cx="4793300" cy="400110"/>
          </a:xfrm>
          <a:prstGeom prst="rect">
            <a:avLst/>
          </a:prstGeom>
          <a:noFill/>
        </p:spPr>
        <p:txBody>
          <a:bodyPr wrap="none" rtlCol="0">
            <a:spAutoFit/>
          </a:bodyPr>
          <a:lstStyle/>
          <a:p>
            <a:r>
              <a:rPr lang="en-US" sz="2000" b="1" i="1" u="sng" dirty="0"/>
              <a:t>Do you have a social media manager?</a:t>
            </a:r>
            <a:r>
              <a:rPr lang="en-US" b="1" i="1" u="sng" dirty="0"/>
              <a:t> </a:t>
            </a:r>
            <a:endParaRPr lang="en-US" dirty="0"/>
          </a:p>
        </p:txBody>
      </p:sp>
    </p:spTree>
    <p:extLst>
      <p:ext uri="{BB962C8B-B14F-4D97-AF65-F5344CB8AC3E}">
        <p14:creationId xmlns:p14="http://schemas.microsoft.com/office/powerpoint/2010/main" val="928068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19A03FD-4759-3849-B224-88389175C491}"/>
              </a:ext>
            </a:extLst>
          </p:cNvPr>
          <p:cNvGraphicFramePr>
            <a:graphicFrameLocks noGrp="1"/>
          </p:cNvGraphicFramePr>
          <p:nvPr>
            <p:extLst>
              <p:ext uri="{D42A27DB-BD31-4B8C-83A1-F6EECF244321}">
                <p14:modId xmlns:p14="http://schemas.microsoft.com/office/powerpoint/2010/main" val="3314936050"/>
              </p:ext>
            </p:extLst>
          </p:nvPr>
        </p:nvGraphicFramePr>
        <p:xfrm>
          <a:off x="301149" y="889476"/>
          <a:ext cx="8628538" cy="3376590"/>
        </p:xfrm>
        <a:graphic>
          <a:graphicData uri="http://schemas.openxmlformats.org/drawingml/2006/table">
            <a:tbl>
              <a:tblPr firstRow="1" firstCol="1" bandRow="1">
                <a:tableStyleId>{5C22544A-7EE6-4342-B048-85BDC9FD1C3A}</a:tableStyleId>
              </a:tblPr>
              <a:tblGrid>
                <a:gridCol w="2457800">
                  <a:extLst>
                    <a:ext uri="{9D8B030D-6E8A-4147-A177-3AD203B41FA5}">
                      <a16:colId xmlns:a16="http://schemas.microsoft.com/office/drawing/2014/main" val="419788584"/>
                    </a:ext>
                  </a:extLst>
                </a:gridCol>
                <a:gridCol w="1647989">
                  <a:extLst>
                    <a:ext uri="{9D8B030D-6E8A-4147-A177-3AD203B41FA5}">
                      <a16:colId xmlns:a16="http://schemas.microsoft.com/office/drawing/2014/main" val="2965730936"/>
                    </a:ext>
                  </a:extLst>
                </a:gridCol>
                <a:gridCol w="1957163">
                  <a:extLst>
                    <a:ext uri="{9D8B030D-6E8A-4147-A177-3AD203B41FA5}">
                      <a16:colId xmlns:a16="http://schemas.microsoft.com/office/drawing/2014/main" val="3660166390"/>
                    </a:ext>
                  </a:extLst>
                </a:gridCol>
                <a:gridCol w="1452272">
                  <a:extLst>
                    <a:ext uri="{9D8B030D-6E8A-4147-A177-3AD203B41FA5}">
                      <a16:colId xmlns:a16="http://schemas.microsoft.com/office/drawing/2014/main" val="2602388487"/>
                    </a:ext>
                  </a:extLst>
                </a:gridCol>
                <a:gridCol w="1113314">
                  <a:extLst>
                    <a:ext uri="{9D8B030D-6E8A-4147-A177-3AD203B41FA5}">
                      <a16:colId xmlns:a16="http://schemas.microsoft.com/office/drawing/2014/main" val="568382027"/>
                    </a:ext>
                  </a:extLst>
                </a:gridCol>
              </a:tblGrid>
              <a:tr h="524987">
                <a:tc>
                  <a:txBody>
                    <a:bodyPr/>
                    <a:lstStyle/>
                    <a:p>
                      <a:pPr marL="0" marR="0">
                        <a:spcBef>
                          <a:spcPts val="0"/>
                        </a:spcBef>
                        <a:spcAft>
                          <a:spcPts val="0"/>
                        </a:spcAft>
                      </a:pPr>
                      <a:r>
                        <a:rPr lang="en-US" sz="1400" b="1" kern="1200" dirty="0">
                          <a:solidFill>
                            <a:schemeClr val="lt1"/>
                          </a:solidFill>
                          <a:effectLst/>
                          <a:latin typeface="+mn-lt"/>
                          <a:ea typeface="+mn-ea"/>
                          <a:cs typeface="+mn-cs"/>
                        </a:rPr>
                        <a:t>Segments</a:t>
                      </a:r>
                    </a:p>
                  </a:txBody>
                  <a:tcPr marL="68580" marR="68580" marT="0" marB="0"/>
                </a:tc>
                <a:tc>
                  <a:txBody>
                    <a:bodyPr/>
                    <a:lstStyle/>
                    <a:p>
                      <a:pPr marL="0" marR="0">
                        <a:spcBef>
                          <a:spcPts val="0"/>
                        </a:spcBef>
                        <a:spcAft>
                          <a:spcPts val="0"/>
                        </a:spcAft>
                      </a:pPr>
                      <a:r>
                        <a:rPr lang="en-US" sz="1400">
                          <a:effectLst/>
                        </a:rPr>
                        <a:t>Increased Followers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Post Likes and interactions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Higher Website Traffic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Other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41337798"/>
                  </a:ext>
                </a:extLst>
              </a:tr>
              <a:tr h="445405">
                <a:tc>
                  <a:txBody>
                    <a:bodyPr/>
                    <a:lstStyle/>
                    <a:p>
                      <a:pPr marL="0" marR="0">
                        <a:spcBef>
                          <a:spcPts val="0"/>
                        </a:spcBef>
                        <a:spcAft>
                          <a:spcPts val="0"/>
                        </a:spcAft>
                      </a:pPr>
                      <a:r>
                        <a:rPr lang="en-US" sz="1400" dirty="0">
                          <a:effectLst/>
                        </a:rPr>
                        <a:t>Landscape Design/Build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20</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6</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971063146"/>
                  </a:ext>
                </a:extLst>
              </a:tr>
              <a:tr h="497570">
                <a:tc>
                  <a:txBody>
                    <a:bodyPr/>
                    <a:lstStyle/>
                    <a:p>
                      <a:pPr marL="0" marR="0">
                        <a:spcBef>
                          <a:spcPts val="0"/>
                        </a:spcBef>
                        <a:spcAft>
                          <a:spcPts val="0"/>
                        </a:spcAft>
                      </a:pPr>
                      <a:r>
                        <a:rPr lang="en-US" sz="1400">
                          <a:effectLst/>
                        </a:rPr>
                        <a:t>Turf/Landscape Management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19</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5</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49529928"/>
                  </a:ext>
                </a:extLst>
              </a:tr>
              <a:tr h="314325">
                <a:tc>
                  <a:txBody>
                    <a:bodyPr/>
                    <a:lstStyle/>
                    <a:p>
                      <a:pPr marL="0" marR="0">
                        <a:spcBef>
                          <a:spcPts val="0"/>
                        </a:spcBef>
                        <a:spcAft>
                          <a:spcPts val="0"/>
                        </a:spcAft>
                      </a:pPr>
                      <a:r>
                        <a:rPr lang="en-US" sz="1400">
                          <a:effectLst/>
                        </a:rPr>
                        <a:t>Snow &amp; Ice Management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4</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81257573"/>
                  </a:ext>
                </a:extLst>
              </a:tr>
              <a:tr h="300037">
                <a:tc>
                  <a:txBody>
                    <a:bodyPr/>
                    <a:lstStyle/>
                    <a:p>
                      <a:pPr marL="0" marR="0">
                        <a:spcBef>
                          <a:spcPts val="0"/>
                        </a:spcBef>
                        <a:spcAft>
                          <a:spcPts val="0"/>
                        </a:spcAft>
                      </a:pPr>
                      <a:r>
                        <a:rPr lang="en-US" sz="1400">
                          <a:effectLst/>
                        </a:rPr>
                        <a:t>Garden Retailer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10</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9</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2</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300045335"/>
                  </a:ext>
                </a:extLst>
              </a:tr>
              <a:tr h="222703">
                <a:tc>
                  <a:txBody>
                    <a:bodyPr/>
                    <a:lstStyle/>
                    <a:p>
                      <a:pPr marL="0" marR="0">
                        <a:spcBef>
                          <a:spcPts val="0"/>
                        </a:spcBef>
                        <a:spcAft>
                          <a:spcPts val="0"/>
                        </a:spcAft>
                      </a:pPr>
                      <a:r>
                        <a:rPr lang="en-US" sz="1400">
                          <a:effectLst/>
                        </a:rPr>
                        <a:t>Grower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2</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82567475"/>
                  </a:ext>
                </a:extLst>
              </a:tr>
              <a:tr h="320222">
                <a:tc>
                  <a:txBody>
                    <a:bodyPr/>
                    <a:lstStyle/>
                    <a:p>
                      <a:pPr marL="0" marR="0">
                        <a:spcBef>
                          <a:spcPts val="0"/>
                        </a:spcBef>
                        <a:spcAft>
                          <a:spcPts val="0"/>
                        </a:spcAft>
                      </a:pPr>
                      <a:r>
                        <a:rPr lang="en-US" sz="1400">
                          <a:effectLst/>
                        </a:rPr>
                        <a:t>Greenhouse Production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1</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941640233"/>
                  </a:ext>
                </a:extLst>
              </a:tr>
              <a:tr h="222703">
                <a:tc>
                  <a:txBody>
                    <a:bodyPr/>
                    <a:lstStyle/>
                    <a:p>
                      <a:pPr marL="0" marR="0">
                        <a:spcBef>
                          <a:spcPts val="0"/>
                        </a:spcBef>
                        <a:spcAft>
                          <a:spcPts val="0"/>
                        </a:spcAft>
                      </a:pPr>
                      <a:r>
                        <a:rPr lang="en-US" sz="1400">
                          <a:effectLst/>
                        </a:rPr>
                        <a:t>Irrigation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11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2</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213879400"/>
                  </a:ext>
                </a:extLst>
              </a:tr>
              <a:tr h="305935">
                <a:tc>
                  <a:txBody>
                    <a:bodyPr/>
                    <a:lstStyle/>
                    <a:p>
                      <a:pPr marL="0" marR="0">
                        <a:spcBef>
                          <a:spcPts val="0"/>
                        </a:spcBef>
                        <a:spcAft>
                          <a:spcPts val="0"/>
                        </a:spcAft>
                      </a:pPr>
                      <a:r>
                        <a:rPr lang="en-US" sz="1400">
                          <a:effectLst/>
                        </a:rPr>
                        <a:t>Arboriculture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1</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32354347"/>
                  </a:ext>
                </a:extLst>
              </a:tr>
              <a:tr h="222703">
                <a:tc>
                  <a:txBody>
                    <a:bodyPr/>
                    <a:lstStyle/>
                    <a:p>
                      <a:pPr marL="0" marR="0">
                        <a:spcBef>
                          <a:spcPts val="0"/>
                        </a:spcBef>
                        <a:spcAft>
                          <a:spcPts val="0"/>
                        </a:spcAft>
                      </a:pPr>
                      <a:r>
                        <a:rPr lang="en-US" sz="1400">
                          <a:effectLst/>
                        </a:rPr>
                        <a:t>Supplier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2</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74311818"/>
                  </a:ext>
                </a:extLst>
              </a:tr>
            </a:tbl>
          </a:graphicData>
        </a:graphic>
      </p:graphicFrame>
      <p:sp>
        <p:nvSpPr>
          <p:cNvPr id="4" name="TextBox 3">
            <a:extLst>
              <a:ext uri="{FF2B5EF4-FFF2-40B4-BE49-F238E27FC236}">
                <a16:creationId xmlns:a16="http://schemas.microsoft.com/office/drawing/2014/main" id="{110746CC-B47D-AC40-BD6A-C7453A8F1822}"/>
              </a:ext>
            </a:extLst>
          </p:cNvPr>
          <p:cNvSpPr txBox="1"/>
          <p:nvPr/>
        </p:nvSpPr>
        <p:spPr>
          <a:xfrm>
            <a:off x="301149" y="460790"/>
            <a:ext cx="8198078" cy="400110"/>
          </a:xfrm>
          <a:prstGeom prst="rect">
            <a:avLst/>
          </a:prstGeom>
          <a:noFill/>
        </p:spPr>
        <p:txBody>
          <a:bodyPr wrap="none" rtlCol="0">
            <a:spAutoFit/>
          </a:bodyPr>
          <a:lstStyle/>
          <a:p>
            <a:r>
              <a:rPr lang="en-US" sz="2000" b="1" i="1" u="sng" dirty="0"/>
              <a:t>How do you measure social media success? (choose all that apply)</a:t>
            </a:r>
            <a:endParaRPr lang="en-US" sz="2000" dirty="0"/>
          </a:p>
        </p:txBody>
      </p:sp>
      <p:sp>
        <p:nvSpPr>
          <p:cNvPr id="5" name="TextBox 4">
            <a:extLst>
              <a:ext uri="{FF2B5EF4-FFF2-40B4-BE49-F238E27FC236}">
                <a16:creationId xmlns:a16="http://schemas.microsoft.com/office/drawing/2014/main" id="{93E4FF7D-1BB2-E040-9D34-787ED09ACB6A}"/>
              </a:ext>
            </a:extLst>
          </p:cNvPr>
          <p:cNvSpPr txBox="1"/>
          <p:nvPr/>
        </p:nvSpPr>
        <p:spPr>
          <a:xfrm>
            <a:off x="301149" y="4414841"/>
            <a:ext cx="8472487" cy="2339102"/>
          </a:xfrm>
          <a:prstGeom prst="rect">
            <a:avLst/>
          </a:prstGeom>
          <a:noFill/>
        </p:spPr>
        <p:txBody>
          <a:bodyPr wrap="square" rtlCol="0">
            <a:spAutoFit/>
          </a:bodyPr>
          <a:lstStyle/>
          <a:p>
            <a:r>
              <a:rPr lang="en-US" sz="1600" dirty="0"/>
              <a:t>Other responses included:</a:t>
            </a:r>
          </a:p>
          <a:p>
            <a:pPr marL="285750" lvl="0" indent="-285750">
              <a:buFont typeface="Arial" panose="020B0604020202020204" pitchFamily="34" charset="0"/>
              <a:buChar char="•"/>
            </a:pPr>
            <a:r>
              <a:rPr lang="en-US" sz="1600" dirty="0"/>
              <a:t>Not measured</a:t>
            </a:r>
          </a:p>
          <a:p>
            <a:pPr marL="285750" lvl="0" indent="-285750">
              <a:buFont typeface="Arial" panose="020B0604020202020204" pitchFamily="34" charset="0"/>
              <a:buChar char="•"/>
            </a:pPr>
            <a:r>
              <a:rPr lang="en-US" sz="1600" dirty="0"/>
              <a:t>Just keep to inform customers and keep from getting stale</a:t>
            </a:r>
          </a:p>
          <a:p>
            <a:pPr marL="285750" lvl="0" indent="-285750">
              <a:buFont typeface="Arial" panose="020B0604020202020204" pitchFamily="34" charset="0"/>
              <a:buChar char="•"/>
            </a:pPr>
            <a:r>
              <a:rPr lang="en-US" sz="1600" dirty="0"/>
              <a:t>Applications submitted</a:t>
            </a:r>
          </a:p>
          <a:p>
            <a:pPr marL="285750" lvl="0" indent="-285750">
              <a:buFont typeface="Arial" panose="020B0604020202020204" pitchFamily="34" charset="0"/>
              <a:buChar char="•"/>
            </a:pPr>
            <a:r>
              <a:rPr lang="en-US" sz="1600" dirty="0"/>
              <a:t>A few other metrics we are not able to share</a:t>
            </a:r>
          </a:p>
          <a:p>
            <a:pPr marL="285750" lvl="0" indent="-285750">
              <a:buFont typeface="Arial" panose="020B0604020202020204" pitchFamily="34" charset="0"/>
              <a:buChar char="•"/>
            </a:pPr>
            <a:r>
              <a:rPr lang="en-US" sz="1600" dirty="0"/>
              <a:t>Requests for quotes</a:t>
            </a:r>
          </a:p>
          <a:p>
            <a:pPr marL="285750" lvl="0" indent="-285750">
              <a:buFont typeface="Arial" panose="020B0604020202020204" pitchFamily="34" charset="0"/>
              <a:buChar char="•"/>
            </a:pPr>
            <a:r>
              <a:rPr lang="en-US" sz="1600" dirty="0"/>
              <a:t>We get analytics</a:t>
            </a:r>
          </a:p>
          <a:p>
            <a:pPr marL="285750" lvl="0" indent="-285750">
              <a:buFont typeface="Arial" panose="020B0604020202020204" pitchFamily="34" charset="0"/>
              <a:buChar char="•"/>
            </a:pPr>
            <a:r>
              <a:rPr lang="en-US" sz="1600" dirty="0"/>
              <a:t>Direct leads</a:t>
            </a:r>
          </a:p>
          <a:p>
            <a:endParaRPr lang="en-US" dirty="0"/>
          </a:p>
        </p:txBody>
      </p:sp>
    </p:spTree>
    <p:extLst>
      <p:ext uri="{BB962C8B-B14F-4D97-AF65-F5344CB8AC3E}">
        <p14:creationId xmlns:p14="http://schemas.microsoft.com/office/powerpoint/2010/main" val="4071614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9747C-0BA2-F34D-9AD8-5EB08FCFCF56}"/>
              </a:ext>
            </a:extLst>
          </p:cNvPr>
          <p:cNvSpPr>
            <a:spLocks noGrp="1"/>
          </p:cNvSpPr>
          <p:nvPr>
            <p:ph type="ctrTitle"/>
          </p:nvPr>
        </p:nvSpPr>
        <p:spPr>
          <a:xfrm>
            <a:off x="1314573" y="3210070"/>
            <a:ext cx="7766936" cy="1646302"/>
          </a:xfrm>
        </p:spPr>
        <p:txBody>
          <a:bodyPr/>
          <a:lstStyle/>
          <a:p>
            <a:pPr algn="ctr"/>
            <a:br>
              <a:rPr lang="en-US" sz="4400" b="1" dirty="0"/>
            </a:br>
            <a:r>
              <a:rPr lang="en-US" b="1" dirty="0"/>
              <a:t>END</a:t>
            </a:r>
            <a:endParaRPr lang="en-US" sz="4400" dirty="0"/>
          </a:p>
        </p:txBody>
      </p:sp>
      <p:pic>
        <p:nvPicPr>
          <p:cNvPr id="8" name="Picture 7">
            <a:extLst>
              <a:ext uri="{FF2B5EF4-FFF2-40B4-BE49-F238E27FC236}">
                <a16:creationId xmlns:a16="http://schemas.microsoft.com/office/drawing/2014/main" id="{EF3F1152-878D-0D44-9BE5-3519B2BCF6EA}"/>
              </a:ext>
            </a:extLst>
          </p:cNvPr>
          <p:cNvPicPr>
            <a:picLocks noChangeAspect="1"/>
          </p:cNvPicPr>
          <p:nvPr/>
        </p:nvPicPr>
        <p:blipFill>
          <a:blip r:embed="rId2"/>
          <a:stretch>
            <a:fillRect/>
          </a:stretch>
        </p:blipFill>
        <p:spPr>
          <a:xfrm>
            <a:off x="3718744" y="317094"/>
            <a:ext cx="2958595" cy="2479164"/>
          </a:xfrm>
          <a:prstGeom prst="rect">
            <a:avLst/>
          </a:prstGeom>
        </p:spPr>
      </p:pic>
    </p:spTree>
    <p:extLst>
      <p:ext uri="{BB962C8B-B14F-4D97-AF65-F5344CB8AC3E}">
        <p14:creationId xmlns:p14="http://schemas.microsoft.com/office/powerpoint/2010/main" val="105394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9747C-0BA2-F34D-9AD8-5EB08FCFCF56}"/>
              </a:ext>
            </a:extLst>
          </p:cNvPr>
          <p:cNvSpPr>
            <a:spLocks noGrp="1"/>
          </p:cNvSpPr>
          <p:nvPr>
            <p:ph type="ctrTitle"/>
          </p:nvPr>
        </p:nvSpPr>
        <p:spPr>
          <a:xfrm>
            <a:off x="1527231" y="2967183"/>
            <a:ext cx="7766936" cy="1646302"/>
          </a:xfrm>
        </p:spPr>
        <p:txBody>
          <a:bodyPr/>
          <a:lstStyle/>
          <a:p>
            <a:pPr algn="ctr"/>
            <a:br>
              <a:rPr lang="en-US" sz="4400" b="1" dirty="0"/>
            </a:br>
            <a:br>
              <a:rPr lang="en-US" sz="4400" b="1" dirty="0"/>
            </a:br>
            <a:br>
              <a:rPr lang="en-US" sz="4400" b="1" dirty="0"/>
            </a:br>
            <a:r>
              <a:rPr lang="en-US" sz="4400" b="1" dirty="0"/>
              <a:t>Green Industry Software Survey Results</a:t>
            </a:r>
            <a:endParaRPr lang="en-US" sz="4400" dirty="0"/>
          </a:p>
        </p:txBody>
      </p:sp>
      <p:pic>
        <p:nvPicPr>
          <p:cNvPr id="8" name="Picture 7">
            <a:extLst>
              <a:ext uri="{FF2B5EF4-FFF2-40B4-BE49-F238E27FC236}">
                <a16:creationId xmlns:a16="http://schemas.microsoft.com/office/drawing/2014/main" id="{EF3F1152-878D-0D44-9BE5-3519B2BCF6EA}"/>
              </a:ext>
            </a:extLst>
          </p:cNvPr>
          <p:cNvPicPr>
            <a:picLocks noChangeAspect="1"/>
          </p:cNvPicPr>
          <p:nvPr/>
        </p:nvPicPr>
        <p:blipFill>
          <a:blip r:embed="rId2"/>
          <a:stretch>
            <a:fillRect/>
          </a:stretch>
        </p:blipFill>
        <p:spPr>
          <a:xfrm>
            <a:off x="3718744" y="317094"/>
            <a:ext cx="2958595" cy="2479164"/>
          </a:xfrm>
          <a:prstGeom prst="rect">
            <a:avLst/>
          </a:prstGeom>
        </p:spPr>
      </p:pic>
    </p:spTree>
    <p:extLst>
      <p:ext uri="{BB962C8B-B14F-4D97-AF65-F5344CB8AC3E}">
        <p14:creationId xmlns:p14="http://schemas.microsoft.com/office/powerpoint/2010/main" val="1748212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F0B910-3EE3-724A-B5DA-C480A85CCD10}"/>
              </a:ext>
            </a:extLst>
          </p:cNvPr>
          <p:cNvSpPr txBox="1"/>
          <p:nvPr/>
        </p:nvSpPr>
        <p:spPr>
          <a:xfrm>
            <a:off x="752354" y="613458"/>
            <a:ext cx="184731" cy="369332"/>
          </a:xfrm>
          <a:prstGeom prst="rect">
            <a:avLst/>
          </a:prstGeom>
          <a:noFill/>
        </p:spPr>
        <p:txBody>
          <a:bodyPr wrap="none" rtlCol="0">
            <a:spAutoFit/>
          </a:bodyPr>
          <a:lstStyle/>
          <a:p>
            <a:endParaRPr lang="en-US" dirty="0"/>
          </a:p>
        </p:txBody>
      </p:sp>
      <p:graphicFrame>
        <p:nvGraphicFramePr>
          <p:cNvPr id="8" name="Table 7">
            <a:extLst>
              <a:ext uri="{FF2B5EF4-FFF2-40B4-BE49-F238E27FC236}">
                <a16:creationId xmlns:a16="http://schemas.microsoft.com/office/drawing/2014/main" id="{33D42F05-FDF2-CD43-832C-3DCA7C7D732F}"/>
              </a:ext>
            </a:extLst>
          </p:cNvPr>
          <p:cNvGraphicFramePr>
            <a:graphicFrameLocks noGrp="1"/>
          </p:cNvGraphicFramePr>
          <p:nvPr>
            <p:extLst>
              <p:ext uri="{D42A27DB-BD31-4B8C-83A1-F6EECF244321}">
                <p14:modId xmlns:p14="http://schemas.microsoft.com/office/powerpoint/2010/main" val="2948315884"/>
              </p:ext>
            </p:extLst>
          </p:nvPr>
        </p:nvGraphicFramePr>
        <p:xfrm>
          <a:off x="648182" y="613458"/>
          <a:ext cx="8252751" cy="5673436"/>
        </p:xfrm>
        <a:graphic>
          <a:graphicData uri="http://schemas.openxmlformats.org/drawingml/2006/table">
            <a:tbl>
              <a:tblPr firstRow="1" firstCol="1" bandRow="1">
                <a:tableStyleId>{5C22544A-7EE6-4342-B048-85BDC9FD1C3A}</a:tableStyleId>
              </a:tblPr>
              <a:tblGrid>
                <a:gridCol w="2006347">
                  <a:extLst>
                    <a:ext uri="{9D8B030D-6E8A-4147-A177-3AD203B41FA5}">
                      <a16:colId xmlns:a16="http://schemas.microsoft.com/office/drawing/2014/main" val="2898033958"/>
                    </a:ext>
                  </a:extLst>
                </a:gridCol>
                <a:gridCol w="646179">
                  <a:extLst>
                    <a:ext uri="{9D8B030D-6E8A-4147-A177-3AD203B41FA5}">
                      <a16:colId xmlns:a16="http://schemas.microsoft.com/office/drawing/2014/main" val="540858181"/>
                    </a:ext>
                  </a:extLst>
                </a:gridCol>
                <a:gridCol w="717978">
                  <a:extLst>
                    <a:ext uri="{9D8B030D-6E8A-4147-A177-3AD203B41FA5}">
                      <a16:colId xmlns:a16="http://schemas.microsoft.com/office/drawing/2014/main" val="4244662399"/>
                    </a:ext>
                  </a:extLst>
                </a:gridCol>
                <a:gridCol w="1220562">
                  <a:extLst>
                    <a:ext uri="{9D8B030D-6E8A-4147-A177-3AD203B41FA5}">
                      <a16:colId xmlns:a16="http://schemas.microsoft.com/office/drawing/2014/main" val="2439379274"/>
                    </a:ext>
                  </a:extLst>
                </a:gridCol>
                <a:gridCol w="1507752">
                  <a:extLst>
                    <a:ext uri="{9D8B030D-6E8A-4147-A177-3AD203B41FA5}">
                      <a16:colId xmlns:a16="http://schemas.microsoft.com/office/drawing/2014/main" val="3327020552"/>
                    </a:ext>
                  </a:extLst>
                </a:gridCol>
                <a:gridCol w="933371">
                  <a:extLst>
                    <a:ext uri="{9D8B030D-6E8A-4147-A177-3AD203B41FA5}">
                      <a16:colId xmlns:a16="http://schemas.microsoft.com/office/drawing/2014/main" val="1080346831"/>
                    </a:ext>
                  </a:extLst>
                </a:gridCol>
                <a:gridCol w="1220562">
                  <a:extLst>
                    <a:ext uri="{9D8B030D-6E8A-4147-A177-3AD203B41FA5}">
                      <a16:colId xmlns:a16="http://schemas.microsoft.com/office/drawing/2014/main" val="4054030321"/>
                    </a:ext>
                  </a:extLst>
                </a:gridCol>
              </a:tblGrid>
              <a:tr h="578734">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Name of Software (# of Responses)</a:t>
                      </a:r>
                    </a:p>
                    <a:p>
                      <a:pPr marL="0" marR="0">
                        <a:spcBef>
                          <a:spcPts val="0"/>
                        </a:spcBef>
                        <a:spcAft>
                          <a:spcPts val="0"/>
                        </a:spcAft>
                      </a:pPr>
                      <a:r>
                        <a:rPr lang="en-US" sz="1200">
                          <a:effectLst/>
                          <a:latin typeface="Calibri" panose="020F0502020204030204" pitchFamily="34" charset="0"/>
                          <a:cs typeface="Calibri" panose="020F0502020204030204" pitchFamily="34" charset="0"/>
                        </a:rPr>
                        <a:t> </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Cost</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Ease of Use</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Functionality</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Convenient integrations with other platforms</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Customer Support</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Segment(s) that use this software</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3971445602"/>
                  </a:ext>
                </a:extLst>
              </a:tr>
              <a:tr h="216008">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AccountEdge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g</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394252045"/>
                  </a:ext>
                </a:extLst>
              </a:tr>
              <a:tr h="420759">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Asset by Include (1)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t, sn, gr, g, gp, i, a </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1253624303"/>
                  </a:ext>
                </a:extLst>
              </a:tr>
              <a:tr h="167394">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Billdu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t, i, s</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4185161450"/>
                  </a:ext>
                </a:extLst>
              </a:tr>
              <a:tr h="334789">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Construction Manager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t, sn, i, a</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327146755"/>
                  </a:ext>
                </a:extLst>
              </a:tr>
              <a:tr h="246261">
                <a:tc>
                  <a:txBody>
                    <a:bodyPr/>
                    <a:lstStyle/>
                    <a:p>
                      <a:pPr marL="0" marR="0">
                        <a:spcBef>
                          <a:spcPts val="0"/>
                        </a:spcBef>
                        <a:spcAft>
                          <a:spcPts val="0"/>
                        </a:spcAft>
                      </a:pPr>
                      <a:r>
                        <a:rPr lang="en-US" sz="1200" dirty="0" err="1">
                          <a:effectLst/>
                          <a:latin typeface="Calibri" panose="020F0502020204030204" pitchFamily="34" charset="0"/>
                          <a:cs typeface="Calibri" panose="020F0502020204030204" pitchFamily="34" charset="0"/>
                        </a:rPr>
                        <a:t>Eagel</a:t>
                      </a:r>
                      <a:r>
                        <a:rPr lang="en-US" sz="1200" dirty="0">
                          <a:effectLst/>
                          <a:latin typeface="Calibri" panose="020F0502020204030204" pitchFamily="34" charset="0"/>
                          <a:cs typeface="Calibri" panose="020F0502020204030204" pitchFamily="34" charset="0"/>
                        </a:rPr>
                        <a:t> By </a:t>
                      </a:r>
                      <a:r>
                        <a:rPr lang="en-US" sz="1200" dirty="0" err="1">
                          <a:effectLst/>
                          <a:latin typeface="Calibri" panose="020F0502020204030204" pitchFamily="34" charset="0"/>
                          <a:cs typeface="Calibri" panose="020F0502020204030204" pitchFamily="34" charset="0"/>
                        </a:rPr>
                        <a:t>Epicore</a:t>
                      </a:r>
                      <a:r>
                        <a:rPr lang="en-US" sz="1200" dirty="0">
                          <a:effectLst/>
                          <a:latin typeface="Calibri" panose="020F0502020204030204" pitchFamily="34" charset="0"/>
                          <a:cs typeface="Calibri" panose="020F0502020204030204" pitchFamily="34" charset="0"/>
                        </a:rPr>
                        <a:t> (1)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gr, g, gp, s</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3902524882"/>
                  </a:ext>
                </a:extLst>
              </a:tr>
              <a:tr h="215848">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Enspire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s</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497982503"/>
                  </a:ext>
                </a:extLst>
              </a:tr>
              <a:tr h="167394">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Excel (1)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3865980672"/>
                  </a:ext>
                </a:extLst>
              </a:tr>
              <a:tr h="167394">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Grow Point (1)</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g</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1883406134"/>
                  </a:ext>
                </a:extLst>
              </a:tr>
              <a:tr h="409408">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Microsoft Dynamics (3, 1 w/ SalesPad)</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3.67</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4.33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4.33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4.33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4.67</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gr, g, gp</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379208978"/>
                  </a:ext>
                </a:extLst>
              </a:tr>
              <a:tr h="334789">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Open Systems w/ traverse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gr, s</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1697715859"/>
                  </a:ext>
                </a:extLst>
              </a:tr>
              <a:tr h="238774">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Pro Landscape (2)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t, sn, g, i, s</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2091508668"/>
                  </a:ext>
                </a:extLst>
              </a:tr>
              <a:tr h="324091">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Quickbooks (62)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3.77</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4.17</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4.22</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3.84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3.30</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t, sn, gr, g, gp, i, a, s</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286057102"/>
                  </a:ext>
                </a:extLst>
              </a:tr>
              <a:tr h="185913">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Quicken Pro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2518592433"/>
                  </a:ext>
                </a:extLst>
              </a:tr>
              <a:tr h="334789">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Real Green w/ Quickbooks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t, sn, i</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3681969107"/>
                  </a:ext>
                </a:extLst>
              </a:tr>
              <a:tr h="390506">
                <a:tc>
                  <a:txBody>
                    <a:bodyPr/>
                    <a:lstStyle/>
                    <a:p>
                      <a:pPr marL="0" marR="0">
                        <a:spcBef>
                          <a:spcPts val="0"/>
                        </a:spcBef>
                        <a:spcAft>
                          <a:spcPts val="0"/>
                        </a:spcAft>
                      </a:pPr>
                      <a:r>
                        <a:rPr lang="en-US" sz="1200" dirty="0">
                          <a:effectLst/>
                          <a:latin typeface="Calibri" panose="020F0502020204030204" pitchFamily="34" charset="0"/>
                          <a:cs typeface="Calibri" panose="020F0502020204030204" pitchFamily="34" charset="0"/>
                        </a:rPr>
                        <a:t>Sage/ Peachtree (3)</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4.67</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4.67</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t, sn, gr, g, gp, i, a</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3427295691"/>
                  </a:ext>
                </a:extLst>
              </a:tr>
              <a:tr h="167394">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Slice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gr</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1231726845"/>
                  </a:ext>
                </a:extLst>
              </a:tr>
              <a:tr h="334789">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UA Custom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3</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a:effectLst/>
                          <a:latin typeface="Calibri" panose="020F0502020204030204" pitchFamily="34" charset="0"/>
                          <a:cs typeface="Calibri" panose="020F0502020204030204" pitchFamily="34" charset="0"/>
                        </a:rPr>
                        <a:t>l, t, sn, gr, g, i, s</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487805236"/>
                  </a:ext>
                </a:extLst>
              </a:tr>
              <a:tr h="334789">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UDS Active Accounting (1)</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4</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a:effectLst/>
                          <a:latin typeface="Calibri" panose="020F0502020204030204" pitchFamily="34" charset="0"/>
                          <a:cs typeface="Calibri" panose="020F0502020204030204" pitchFamily="34" charset="0"/>
                        </a:rPr>
                        <a:t>5</a:t>
                      </a:r>
                      <a:endParaRPr lang="en-US" sz="120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tc>
                  <a:txBody>
                    <a:bodyPr/>
                    <a:lstStyle/>
                    <a:p>
                      <a:pPr marL="0" marR="0">
                        <a:spcBef>
                          <a:spcPts val="0"/>
                        </a:spcBef>
                        <a:spcAft>
                          <a:spcPts val="0"/>
                        </a:spcAft>
                      </a:pPr>
                      <a:r>
                        <a:rPr lang="en-US" sz="1200" cap="all" dirty="0">
                          <a:effectLst/>
                          <a:latin typeface="Calibri" panose="020F0502020204030204" pitchFamily="34" charset="0"/>
                          <a:cs typeface="Calibri" panose="020F0502020204030204" pitchFamily="34" charset="0"/>
                        </a:rPr>
                        <a:t>l, gr</a:t>
                      </a:r>
                      <a:endParaRPr lang="en-US" sz="1200" dirty="0">
                        <a:effectLst/>
                        <a:latin typeface="Calibri" panose="020F0502020204030204" pitchFamily="34" charset="0"/>
                        <a:ea typeface="Times New Roman" panose="02020603050405020304" pitchFamily="18" charset="0"/>
                        <a:cs typeface="Calibri" panose="020F0502020204030204" pitchFamily="34" charset="0"/>
                      </a:endParaRPr>
                    </a:p>
                  </a:txBody>
                  <a:tcPr marL="44791" marR="44791" marT="0" marB="0"/>
                </a:tc>
                <a:extLst>
                  <a:ext uri="{0D108BD9-81ED-4DB2-BD59-A6C34878D82A}">
                    <a16:rowId xmlns:a16="http://schemas.microsoft.com/office/drawing/2014/main" val="3706806307"/>
                  </a:ext>
                </a:extLst>
              </a:tr>
            </a:tbl>
          </a:graphicData>
        </a:graphic>
      </p:graphicFrame>
      <p:sp>
        <p:nvSpPr>
          <p:cNvPr id="9" name="TextBox 8">
            <a:extLst>
              <a:ext uri="{FF2B5EF4-FFF2-40B4-BE49-F238E27FC236}">
                <a16:creationId xmlns:a16="http://schemas.microsoft.com/office/drawing/2014/main" id="{31063196-E72C-0344-95C4-FC2621C11CE6}"/>
              </a:ext>
            </a:extLst>
          </p:cNvPr>
          <p:cNvSpPr txBox="1"/>
          <p:nvPr/>
        </p:nvSpPr>
        <p:spPr>
          <a:xfrm>
            <a:off x="648182" y="236365"/>
            <a:ext cx="2390783" cy="707886"/>
          </a:xfrm>
          <a:prstGeom prst="rect">
            <a:avLst/>
          </a:prstGeom>
          <a:noFill/>
        </p:spPr>
        <p:txBody>
          <a:bodyPr wrap="none" rtlCol="0">
            <a:spAutoFit/>
          </a:bodyPr>
          <a:lstStyle/>
          <a:p>
            <a:r>
              <a:rPr lang="en-US" sz="2000" b="1" i="1" u="sng" dirty="0">
                <a:latin typeface="Calibri" panose="020F0502020204030204" pitchFamily="34" charset="0"/>
                <a:cs typeface="Calibri" panose="020F0502020204030204" pitchFamily="34" charset="0"/>
              </a:rPr>
              <a:t>Accounting Software</a:t>
            </a:r>
            <a:endParaRPr lang="en-US" sz="2000" dirty="0">
              <a:latin typeface="Calibri" panose="020F0502020204030204" pitchFamily="34"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6217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8E46BCF-749D-864E-8A9A-D9F45D9FC5A9}"/>
              </a:ext>
            </a:extLst>
          </p:cNvPr>
          <p:cNvGraphicFramePr>
            <a:graphicFrameLocks noGrp="1"/>
          </p:cNvGraphicFramePr>
          <p:nvPr>
            <p:extLst>
              <p:ext uri="{D42A27DB-BD31-4B8C-83A1-F6EECF244321}">
                <p14:modId xmlns:p14="http://schemas.microsoft.com/office/powerpoint/2010/main" val="1658978905"/>
              </p:ext>
            </p:extLst>
          </p:nvPr>
        </p:nvGraphicFramePr>
        <p:xfrm>
          <a:off x="428265" y="509288"/>
          <a:ext cx="8854632" cy="6225361"/>
        </p:xfrm>
        <a:graphic>
          <a:graphicData uri="http://schemas.openxmlformats.org/drawingml/2006/table">
            <a:tbl>
              <a:tblPr firstRow="1" firstCol="1" bandRow="1">
                <a:tableStyleId>{5C22544A-7EE6-4342-B048-85BDC9FD1C3A}</a:tableStyleId>
              </a:tblPr>
              <a:tblGrid>
                <a:gridCol w="2281831">
                  <a:extLst>
                    <a:ext uri="{9D8B030D-6E8A-4147-A177-3AD203B41FA5}">
                      <a16:colId xmlns:a16="http://schemas.microsoft.com/office/drawing/2014/main" val="329873763"/>
                    </a:ext>
                  </a:extLst>
                </a:gridCol>
                <a:gridCol w="567380">
                  <a:extLst>
                    <a:ext uri="{9D8B030D-6E8A-4147-A177-3AD203B41FA5}">
                      <a16:colId xmlns:a16="http://schemas.microsoft.com/office/drawing/2014/main" val="3796515855"/>
                    </a:ext>
                  </a:extLst>
                </a:gridCol>
                <a:gridCol w="788174">
                  <a:extLst>
                    <a:ext uri="{9D8B030D-6E8A-4147-A177-3AD203B41FA5}">
                      <a16:colId xmlns:a16="http://schemas.microsoft.com/office/drawing/2014/main" val="1884615383"/>
                    </a:ext>
                  </a:extLst>
                </a:gridCol>
                <a:gridCol w="1304533">
                  <a:extLst>
                    <a:ext uri="{9D8B030D-6E8A-4147-A177-3AD203B41FA5}">
                      <a16:colId xmlns:a16="http://schemas.microsoft.com/office/drawing/2014/main" val="2628939825"/>
                    </a:ext>
                  </a:extLst>
                </a:gridCol>
                <a:gridCol w="1783064">
                  <a:extLst>
                    <a:ext uri="{9D8B030D-6E8A-4147-A177-3AD203B41FA5}">
                      <a16:colId xmlns:a16="http://schemas.microsoft.com/office/drawing/2014/main" val="1930940723"/>
                    </a:ext>
                  </a:extLst>
                </a:gridCol>
                <a:gridCol w="766182">
                  <a:extLst>
                    <a:ext uri="{9D8B030D-6E8A-4147-A177-3AD203B41FA5}">
                      <a16:colId xmlns:a16="http://schemas.microsoft.com/office/drawing/2014/main" val="2228022461"/>
                    </a:ext>
                  </a:extLst>
                </a:gridCol>
                <a:gridCol w="1363468">
                  <a:extLst>
                    <a:ext uri="{9D8B030D-6E8A-4147-A177-3AD203B41FA5}">
                      <a16:colId xmlns:a16="http://schemas.microsoft.com/office/drawing/2014/main" val="3232032477"/>
                    </a:ext>
                  </a:extLst>
                </a:gridCol>
              </a:tblGrid>
              <a:tr h="601224">
                <a:tc>
                  <a:txBody>
                    <a:bodyPr/>
                    <a:lstStyle/>
                    <a:p>
                      <a:pPr marL="0" marR="0">
                        <a:spcBef>
                          <a:spcPts val="0"/>
                        </a:spcBef>
                        <a:spcAft>
                          <a:spcPts val="0"/>
                        </a:spcAft>
                      </a:pPr>
                      <a:r>
                        <a:rPr lang="en-US" sz="1200">
                          <a:effectLst/>
                        </a:rPr>
                        <a:t>Name of Software (# of Responses)</a:t>
                      </a:r>
                    </a:p>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dirty="0">
                          <a:effectLst/>
                        </a:rPr>
                        <a:t>Cost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Ease of Use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Functionality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Convenient integrations with other platforms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Customer Support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Segment(s) that use this software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3720397363"/>
                  </a:ext>
                </a:extLst>
              </a:tr>
              <a:tr h="150306">
                <a:tc>
                  <a:txBody>
                    <a:bodyPr/>
                    <a:lstStyle/>
                    <a:p>
                      <a:pPr marL="0" marR="0">
                        <a:spcBef>
                          <a:spcPts val="0"/>
                        </a:spcBef>
                        <a:spcAft>
                          <a:spcPts val="0"/>
                        </a:spcAft>
                      </a:pPr>
                      <a:r>
                        <a:rPr lang="en-US" sz="1200">
                          <a:effectLst/>
                        </a:rPr>
                        <a:t>AccountEdge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1336549198"/>
                  </a:ext>
                </a:extLst>
              </a:tr>
              <a:tr h="150306">
                <a:tc>
                  <a:txBody>
                    <a:bodyPr/>
                    <a:lstStyle/>
                    <a:p>
                      <a:pPr marL="0" marR="0">
                        <a:spcBef>
                          <a:spcPts val="0"/>
                        </a:spcBef>
                        <a:spcAft>
                          <a:spcPts val="0"/>
                        </a:spcAft>
                      </a:pPr>
                      <a:r>
                        <a:rPr lang="en-US" sz="1200">
                          <a:effectLst/>
                        </a:rPr>
                        <a:t>ACS Nursery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g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2631329115"/>
                  </a:ext>
                </a:extLst>
              </a:tr>
              <a:tr h="150306">
                <a:tc>
                  <a:txBody>
                    <a:bodyPr/>
                    <a:lstStyle/>
                    <a:p>
                      <a:pPr marL="0" marR="0">
                        <a:spcBef>
                          <a:spcPts val="0"/>
                        </a:spcBef>
                        <a:spcAft>
                          <a:spcPts val="0"/>
                        </a:spcAft>
                      </a:pPr>
                      <a:r>
                        <a:rPr lang="en-US" sz="1200">
                          <a:effectLst/>
                        </a:rPr>
                        <a:t>Aspire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234656000"/>
                  </a:ext>
                </a:extLst>
              </a:tr>
              <a:tr h="433766">
                <a:tc>
                  <a:txBody>
                    <a:bodyPr/>
                    <a:lstStyle/>
                    <a:p>
                      <a:pPr marL="0" marR="0">
                        <a:spcBef>
                          <a:spcPts val="0"/>
                        </a:spcBef>
                        <a:spcAft>
                          <a:spcPts val="0"/>
                        </a:spcAft>
                      </a:pPr>
                      <a:r>
                        <a:rPr lang="en-US" sz="1200">
                          <a:effectLst/>
                        </a:rPr>
                        <a:t>Asset by Include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gr, g, gp,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2935487444"/>
                  </a:ext>
                </a:extLst>
              </a:tr>
              <a:tr h="300611">
                <a:tc>
                  <a:txBody>
                    <a:bodyPr/>
                    <a:lstStyle/>
                    <a:p>
                      <a:pPr marL="0" marR="0">
                        <a:spcBef>
                          <a:spcPts val="0"/>
                        </a:spcBef>
                        <a:spcAft>
                          <a:spcPts val="0"/>
                        </a:spcAft>
                      </a:pPr>
                      <a:r>
                        <a:rPr lang="en-US" sz="1200">
                          <a:effectLst/>
                        </a:rPr>
                        <a:t>Construction Manager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2216006903"/>
                  </a:ext>
                </a:extLst>
              </a:tr>
              <a:tr h="289178">
                <a:tc>
                  <a:txBody>
                    <a:bodyPr/>
                    <a:lstStyle/>
                    <a:p>
                      <a:pPr marL="0" marR="0">
                        <a:spcBef>
                          <a:spcPts val="0"/>
                        </a:spcBef>
                        <a:spcAft>
                          <a:spcPts val="0"/>
                        </a:spcAft>
                      </a:pPr>
                      <a:r>
                        <a:rPr lang="en-US" sz="1200">
                          <a:effectLst/>
                        </a:rPr>
                        <a:t>Clip (3)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2.67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2857729106"/>
                  </a:ext>
                </a:extLst>
              </a:tr>
              <a:tr h="150306">
                <a:tc>
                  <a:txBody>
                    <a:bodyPr/>
                    <a:lstStyle/>
                    <a:p>
                      <a:pPr marL="0" marR="0">
                        <a:spcBef>
                          <a:spcPts val="0"/>
                        </a:spcBef>
                        <a:spcAft>
                          <a:spcPts val="0"/>
                        </a:spcAft>
                      </a:pPr>
                      <a:r>
                        <a:rPr lang="en-US" sz="1200">
                          <a:effectLst/>
                        </a:rPr>
                        <a:t>Custom (2)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874836665"/>
                  </a:ext>
                </a:extLst>
              </a:tr>
              <a:tr h="150306">
                <a:tc>
                  <a:txBody>
                    <a:bodyPr/>
                    <a:lstStyle/>
                    <a:p>
                      <a:pPr marL="0" marR="0">
                        <a:spcBef>
                          <a:spcPts val="0"/>
                        </a:spcBef>
                        <a:spcAft>
                          <a:spcPts val="0"/>
                        </a:spcAft>
                      </a:pPr>
                      <a:r>
                        <a:rPr lang="en-US" sz="1200">
                          <a:effectLst/>
                        </a:rPr>
                        <a:t>Excel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216187588"/>
                  </a:ext>
                </a:extLst>
              </a:tr>
              <a:tr h="150306">
                <a:tc>
                  <a:txBody>
                    <a:bodyPr/>
                    <a:lstStyle/>
                    <a:p>
                      <a:pPr marL="0" marR="0">
                        <a:spcBef>
                          <a:spcPts val="0"/>
                        </a:spcBef>
                        <a:spcAft>
                          <a:spcPts val="0"/>
                        </a:spcAft>
                      </a:pPr>
                      <a:r>
                        <a:rPr lang="en-US" sz="1200">
                          <a:effectLst/>
                        </a:rPr>
                        <a:t>Greenius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3934874851"/>
                  </a:ext>
                </a:extLst>
              </a:tr>
              <a:tr h="150306">
                <a:tc>
                  <a:txBody>
                    <a:bodyPr/>
                    <a:lstStyle/>
                    <a:p>
                      <a:pPr marL="0" marR="0">
                        <a:spcBef>
                          <a:spcPts val="0"/>
                        </a:spcBef>
                        <a:spcAft>
                          <a:spcPts val="0"/>
                        </a:spcAft>
                      </a:pPr>
                      <a:r>
                        <a:rPr lang="en-US" sz="1200">
                          <a:effectLst/>
                        </a:rPr>
                        <a:t>Groware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3877900193"/>
                  </a:ext>
                </a:extLst>
              </a:tr>
              <a:tr h="150306">
                <a:tc>
                  <a:txBody>
                    <a:bodyPr/>
                    <a:lstStyle/>
                    <a:p>
                      <a:pPr marL="0" marR="0">
                        <a:spcBef>
                          <a:spcPts val="0"/>
                        </a:spcBef>
                        <a:spcAft>
                          <a:spcPts val="0"/>
                        </a:spcAft>
                      </a:pPr>
                      <a:r>
                        <a:rPr lang="en-US" sz="1200">
                          <a:effectLst/>
                        </a:rPr>
                        <a:t>Ideal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1793222935"/>
                  </a:ext>
                </a:extLst>
              </a:tr>
              <a:tr h="150306">
                <a:tc>
                  <a:txBody>
                    <a:bodyPr/>
                    <a:lstStyle/>
                    <a:p>
                      <a:pPr marL="0" marR="0">
                        <a:spcBef>
                          <a:spcPts val="0"/>
                        </a:spcBef>
                        <a:spcAft>
                          <a:spcPts val="0"/>
                        </a:spcAft>
                      </a:pPr>
                      <a:r>
                        <a:rPr lang="en-US" sz="1200">
                          <a:effectLst/>
                        </a:rPr>
                        <a:t>Jobber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2541358891"/>
                  </a:ext>
                </a:extLst>
              </a:tr>
              <a:tr h="150306">
                <a:tc>
                  <a:txBody>
                    <a:bodyPr/>
                    <a:lstStyle/>
                    <a:p>
                      <a:pPr marL="0" marR="0">
                        <a:spcBef>
                          <a:spcPts val="0"/>
                        </a:spcBef>
                        <a:spcAft>
                          <a:spcPts val="0"/>
                        </a:spcAft>
                      </a:pPr>
                      <a:r>
                        <a:rPr lang="en-US" sz="1200">
                          <a:effectLst/>
                        </a:rPr>
                        <a:t>LMN (10)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2853485025"/>
                  </a:ext>
                </a:extLst>
              </a:tr>
              <a:tr h="300611">
                <a:tc>
                  <a:txBody>
                    <a:bodyPr/>
                    <a:lstStyle/>
                    <a:p>
                      <a:pPr marL="0" marR="0">
                        <a:spcBef>
                          <a:spcPts val="0"/>
                        </a:spcBef>
                        <a:spcAft>
                          <a:spcPts val="0"/>
                        </a:spcAft>
                      </a:pPr>
                      <a:r>
                        <a:rPr lang="en-US" sz="1200">
                          <a:effectLst/>
                        </a:rPr>
                        <a:t>Manage 360 (3)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2.67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gr, g,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1768859831"/>
                  </a:ext>
                </a:extLst>
              </a:tr>
              <a:tr h="289178">
                <a:tc>
                  <a:txBody>
                    <a:bodyPr/>
                    <a:lstStyle/>
                    <a:p>
                      <a:pPr marL="0" marR="0">
                        <a:spcBef>
                          <a:spcPts val="0"/>
                        </a:spcBef>
                        <a:spcAft>
                          <a:spcPts val="0"/>
                        </a:spcAft>
                      </a:pPr>
                      <a:r>
                        <a:rPr lang="en-US" sz="1200">
                          <a:effectLst/>
                        </a:rPr>
                        <a:t>Microsoft Dynamics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g, gp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3346872648"/>
                  </a:ext>
                </a:extLst>
              </a:tr>
              <a:tr h="150306">
                <a:tc>
                  <a:txBody>
                    <a:bodyPr/>
                    <a:lstStyle/>
                    <a:p>
                      <a:pPr marL="0" marR="0">
                        <a:spcBef>
                          <a:spcPts val="0"/>
                        </a:spcBef>
                        <a:spcAft>
                          <a:spcPts val="0"/>
                        </a:spcAft>
                      </a:pPr>
                      <a:r>
                        <a:rPr lang="en-US" sz="1200">
                          <a:effectLst/>
                        </a:rPr>
                        <a:t>MS Office 365 (2)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gr, g, gp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1852008903"/>
                  </a:ext>
                </a:extLst>
              </a:tr>
              <a:tr h="300611">
                <a:tc>
                  <a:txBody>
                    <a:bodyPr/>
                    <a:lstStyle/>
                    <a:p>
                      <a:pPr marL="0" marR="0">
                        <a:spcBef>
                          <a:spcPts val="0"/>
                        </a:spcBef>
                        <a:spcAft>
                          <a:spcPts val="0"/>
                        </a:spcAft>
                      </a:pPr>
                      <a:r>
                        <a:rPr lang="en-US" sz="1200">
                          <a:effectLst/>
                        </a:rPr>
                        <a:t>Quickbooks (5)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gr, i, 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3846500439"/>
                  </a:ext>
                </a:extLst>
              </a:tr>
              <a:tr h="150306">
                <a:tc>
                  <a:txBody>
                    <a:bodyPr/>
                    <a:lstStyle/>
                    <a:p>
                      <a:pPr marL="0" marR="0">
                        <a:spcBef>
                          <a:spcPts val="0"/>
                        </a:spcBef>
                        <a:spcAft>
                          <a:spcPts val="0"/>
                        </a:spcAft>
                      </a:pPr>
                      <a:r>
                        <a:rPr lang="en-US" sz="1200">
                          <a:effectLst/>
                        </a:rPr>
                        <a:t>Real Green (3)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2.33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1778026338"/>
                  </a:ext>
                </a:extLst>
              </a:tr>
              <a:tr h="300611">
                <a:tc>
                  <a:txBody>
                    <a:bodyPr/>
                    <a:lstStyle/>
                    <a:p>
                      <a:pPr marL="0" marR="0">
                        <a:spcBef>
                          <a:spcPts val="0"/>
                        </a:spcBef>
                        <a:spcAft>
                          <a:spcPts val="0"/>
                        </a:spcAft>
                      </a:pPr>
                      <a:r>
                        <a:rPr lang="en-US" sz="1200">
                          <a:effectLst/>
                        </a:rPr>
                        <a:t>Sage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gr, g, gp, 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1971158401"/>
                  </a:ext>
                </a:extLst>
              </a:tr>
              <a:tr h="300611">
                <a:tc>
                  <a:txBody>
                    <a:bodyPr/>
                    <a:lstStyle/>
                    <a:p>
                      <a:pPr marL="0" marR="0">
                        <a:spcBef>
                          <a:spcPts val="0"/>
                        </a:spcBef>
                        <a:spcAft>
                          <a:spcPts val="0"/>
                        </a:spcAft>
                      </a:pPr>
                      <a:r>
                        <a:rPr lang="en-US" sz="1200">
                          <a:effectLst/>
                        </a:rPr>
                        <a:t>Service Autopilot (3)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3.67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t, sn, gr, i, a, 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1304904118"/>
                  </a:ext>
                </a:extLst>
              </a:tr>
              <a:tr h="300611">
                <a:tc>
                  <a:txBody>
                    <a:bodyPr/>
                    <a:lstStyle/>
                    <a:p>
                      <a:pPr marL="0" marR="0">
                        <a:spcBef>
                          <a:spcPts val="0"/>
                        </a:spcBef>
                        <a:spcAft>
                          <a:spcPts val="0"/>
                        </a:spcAft>
                      </a:pPr>
                      <a:r>
                        <a:rPr lang="en-US" sz="1200">
                          <a:effectLst/>
                        </a:rPr>
                        <a:t>ServiSuite (2, 1 w/ ServicePro)</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2.5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t, i, a</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2848613295"/>
                  </a:ext>
                </a:extLst>
              </a:tr>
              <a:tr h="150306">
                <a:tc>
                  <a:txBody>
                    <a:bodyPr/>
                    <a:lstStyle/>
                    <a:p>
                      <a:pPr marL="0" marR="0">
                        <a:spcBef>
                          <a:spcPts val="0"/>
                        </a:spcBef>
                        <a:spcAft>
                          <a:spcPts val="0"/>
                        </a:spcAft>
                      </a:pPr>
                      <a:r>
                        <a:rPr lang="en-US" sz="1200">
                          <a:effectLst/>
                        </a:rPr>
                        <a:t>Slice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a:effectLst/>
                        </a:rPr>
                        <a:t>l, gr</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3108570995"/>
                  </a:ext>
                </a:extLst>
              </a:tr>
              <a:tr h="300611">
                <a:tc>
                  <a:txBody>
                    <a:bodyPr/>
                    <a:lstStyle/>
                    <a:p>
                      <a:pPr marL="0" marR="0">
                        <a:spcBef>
                          <a:spcPts val="0"/>
                        </a:spcBef>
                        <a:spcAft>
                          <a:spcPts val="0"/>
                        </a:spcAft>
                      </a:pPr>
                      <a:r>
                        <a:rPr lang="en-US" sz="1200">
                          <a:effectLst/>
                        </a:rPr>
                        <a:t>UDS Active Accounting (1)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dirty="0">
                          <a:effectLst/>
                        </a:rPr>
                        <a:t>4</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a:effectLst/>
                        </a:rPr>
                        <a:t>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tc>
                  <a:txBody>
                    <a:bodyPr/>
                    <a:lstStyle/>
                    <a:p>
                      <a:pPr marL="0" marR="0">
                        <a:spcBef>
                          <a:spcPts val="0"/>
                        </a:spcBef>
                        <a:spcAft>
                          <a:spcPts val="0"/>
                        </a:spcAft>
                      </a:pPr>
                      <a:r>
                        <a:rPr lang="en-US" sz="1200" cap="all" dirty="0">
                          <a:effectLst/>
                        </a:rPr>
                        <a:t>l, gr</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tc>
                <a:extLst>
                  <a:ext uri="{0D108BD9-81ED-4DB2-BD59-A6C34878D82A}">
                    <a16:rowId xmlns:a16="http://schemas.microsoft.com/office/drawing/2014/main" val="768583221"/>
                  </a:ext>
                </a:extLst>
              </a:tr>
            </a:tbl>
          </a:graphicData>
        </a:graphic>
      </p:graphicFrame>
      <p:sp>
        <p:nvSpPr>
          <p:cNvPr id="3" name="TextBox 2">
            <a:extLst>
              <a:ext uri="{FF2B5EF4-FFF2-40B4-BE49-F238E27FC236}">
                <a16:creationId xmlns:a16="http://schemas.microsoft.com/office/drawing/2014/main" id="{32664335-E584-C14F-AECA-7C0404067C38}"/>
              </a:ext>
            </a:extLst>
          </p:cNvPr>
          <p:cNvSpPr txBox="1"/>
          <p:nvPr/>
        </p:nvSpPr>
        <p:spPr>
          <a:xfrm>
            <a:off x="428265" y="59654"/>
            <a:ext cx="7577715" cy="400110"/>
          </a:xfrm>
          <a:prstGeom prst="rect">
            <a:avLst/>
          </a:prstGeom>
          <a:noFill/>
        </p:spPr>
        <p:txBody>
          <a:bodyPr wrap="none" rtlCol="0">
            <a:spAutoFit/>
          </a:bodyPr>
          <a:lstStyle/>
          <a:p>
            <a:r>
              <a:rPr lang="en-US" sz="2000" b="1" i="1" u="sng" dirty="0"/>
              <a:t>Business Management Solution (all-in-one software program)</a:t>
            </a:r>
            <a:endParaRPr lang="en-US" sz="2000" dirty="0"/>
          </a:p>
        </p:txBody>
      </p:sp>
    </p:spTree>
    <p:extLst>
      <p:ext uri="{BB962C8B-B14F-4D97-AF65-F5344CB8AC3E}">
        <p14:creationId xmlns:p14="http://schemas.microsoft.com/office/powerpoint/2010/main" val="343141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4B83C8-12B0-AC48-B0BA-DCE3A51128F1}"/>
              </a:ext>
            </a:extLst>
          </p:cNvPr>
          <p:cNvSpPr txBox="1"/>
          <p:nvPr/>
        </p:nvSpPr>
        <p:spPr>
          <a:xfrm>
            <a:off x="1018572" y="2650603"/>
            <a:ext cx="184731" cy="369332"/>
          </a:xfrm>
          <a:prstGeom prst="rect">
            <a:avLst/>
          </a:prstGeom>
          <a:noFill/>
        </p:spPr>
        <p:txBody>
          <a:bodyPr wrap="none" rtlCol="0">
            <a:spAutoFit/>
          </a:bodyPr>
          <a:lstStyle/>
          <a:p>
            <a:endParaRPr lang="en-US" dirty="0"/>
          </a:p>
        </p:txBody>
      </p:sp>
      <p:graphicFrame>
        <p:nvGraphicFramePr>
          <p:cNvPr id="3" name="Table 2">
            <a:extLst>
              <a:ext uri="{FF2B5EF4-FFF2-40B4-BE49-F238E27FC236}">
                <a16:creationId xmlns:a16="http://schemas.microsoft.com/office/drawing/2014/main" id="{62AD2897-71DB-F845-ABD7-897583B1A18A}"/>
              </a:ext>
            </a:extLst>
          </p:cNvPr>
          <p:cNvGraphicFramePr>
            <a:graphicFrameLocks noGrp="1"/>
          </p:cNvGraphicFramePr>
          <p:nvPr>
            <p:extLst>
              <p:ext uri="{D42A27DB-BD31-4B8C-83A1-F6EECF244321}">
                <p14:modId xmlns:p14="http://schemas.microsoft.com/office/powerpoint/2010/main" val="636521095"/>
              </p:ext>
            </p:extLst>
          </p:nvPr>
        </p:nvGraphicFramePr>
        <p:xfrm>
          <a:off x="405231" y="933670"/>
          <a:ext cx="9201756" cy="5166189"/>
        </p:xfrm>
        <a:graphic>
          <a:graphicData uri="http://schemas.openxmlformats.org/drawingml/2006/table">
            <a:tbl>
              <a:tblPr firstRow="1" firstCol="1" bandRow="1">
                <a:tableStyleId>{5C22544A-7EE6-4342-B048-85BDC9FD1C3A}</a:tableStyleId>
              </a:tblPr>
              <a:tblGrid>
                <a:gridCol w="2485917">
                  <a:extLst>
                    <a:ext uri="{9D8B030D-6E8A-4147-A177-3AD203B41FA5}">
                      <a16:colId xmlns:a16="http://schemas.microsoft.com/office/drawing/2014/main" val="150097102"/>
                    </a:ext>
                  </a:extLst>
                </a:gridCol>
                <a:gridCol w="540520">
                  <a:extLst>
                    <a:ext uri="{9D8B030D-6E8A-4147-A177-3AD203B41FA5}">
                      <a16:colId xmlns:a16="http://schemas.microsoft.com/office/drawing/2014/main" val="1791247308"/>
                    </a:ext>
                  </a:extLst>
                </a:gridCol>
                <a:gridCol w="767300">
                  <a:extLst>
                    <a:ext uri="{9D8B030D-6E8A-4147-A177-3AD203B41FA5}">
                      <a16:colId xmlns:a16="http://schemas.microsoft.com/office/drawing/2014/main" val="2414272702"/>
                    </a:ext>
                  </a:extLst>
                </a:gridCol>
                <a:gridCol w="1260692">
                  <a:extLst>
                    <a:ext uri="{9D8B030D-6E8A-4147-A177-3AD203B41FA5}">
                      <a16:colId xmlns:a16="http://schemas.microsoft.com/office/drawing/2014/main" val="1443261557"/>
                    </a:ext>
                  </a:extLst>
                </a:gridCol>
                <a:gridCol w="1580522">
                  <a:extLst>
                    <a:ext uri="{9D8B030D-6E8A-4147-A177-3AD203B41FA5}">
                      <a16:colId xmlns:a16="http://schemas.microsoft.com/office/drawing/2014/main" val="812247535"/>
                    </a:ext>
                  </a:extLst>
                </a:gridCol>
                <a:gridCol w="1160499">
                  <a:extLst>
                    <a:ext uri="{9D8B030D-6E8A-4147-A177-3AD203B41FA5}">
                      <a16:colId xmlns:a16="http://schemas.microsoft.com/office/drawing/2014/main" val="3280421244"/>
                    </a:ext>
                  </a:extLst>
                </a:gridCol>
                <a:gridCol w="1406306">
                  <a:extLst>
                    <a:ext uri="{9D8B030D-6E8A-4147-A177-3AD203B41FA5}">
                      <a16:colId xmlns:a16="http://schemas.microsoft.com/office/drawing/2014/main" val="2578578361"/>
                    </a:ext>
                  </a:extLst>
                </a:gridCol>
              </a:tblGrid>
              <a:tr h="790279">
                <a:tc>
                  <a:txBody>
                    <a:bodyPr/>
                    <a:lstStyle/>
                    <a:p>
                      <a:pPr marL="0" marR="0">
                        <a:spcBef>
                          <a:spcPts val="0"/>
                        </a:spcBef>
                        <a:spcAft>
                          <a:spcPts val="0"/>
                        </a:spcAft>
                      </a:pPr>
                      <a:r>
                        <a:rPr lang="en-US" sz="1400" dirty="0">
                          <a:effectLst/>
                        </a:rPr>
                        <a:t>Name of Software (# of Responses)</a:t>
                      </a:r>
                    </a:p>
                    <a:p>
                      <a:pPr marL="0" marR="0">
                        <a:spcBef>
                          <a:spcPts val="0"/>
                        </a:spcBef>
                        <a:spcAft>
                          <a:spcPts val="0"/>
                        </a:spcAft>
                      </a:pPr>
                      <a:r>
                        <a:rPr lang="en-US" sz="1400" dirty="0">
                          <a:effectLst/>
                        </a:rPr>
                        <a: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Cost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Ease of Use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Functionality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Convenient integrations with other platforms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Customer Support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Segment(s) that use this software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265732873"/>
                  </a:ext>
                </a:extLst>
              </a:tr>
              <a:tr h="222966">
                <a:tc>
                  <a:txBody>
                    <a:bodyPr/>
                    <a:lstStyle/>
                    <a:p>
                      <a:pPr marL="0" marR="0">
                        <a:spcBef>
                          <a:spcPts val="0"/>
                        </a:spcBef>
                        <a:spcAft>
                          <a:spcPts val="0"/>
                        </a:spcAft>
                      </a:pPr>
                      <a:r>
                        <a:rPr lang="en-US" sz="1400" dirty="0">
                          <a:effectLst/>
                        </a:rPr>
                        <a:t>3CX (1)</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dirty="0">
                          <a:effectLst/>
                        </a:rPr>
                        <a:t>4</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dirty="0">
                          <a:effectLst/>
                        </a:rPr>
                        <a:t>4</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1068709864"/>
                  </a:ext>
                </a:extLst>
              </a:tr>
              <a:tr h="222966">
                <a:tc>
                  <a:txBody>
                    <a:bodyPr/>
                    <a:lstStyle/>
                    <a:p>
                      <a:pPr marL="0" marR="0">
                        <a:spcBef>
                          <a:spcPts val="0"/>
                        </a:spcBef>
                        <a:spcAft>
                          <a:spcPts val="0"/>
                        </a:spcAft>
                      </a:pPr>
                      <a:r>
                        <a:rPr lang="en-US" sz="1400">
                          <a:effectLst/>
                        </a:rPr>
                        <a:t>ConstantContact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a:effectLst/>
                        </a:rPr>
                        <a:t>l, t, sn, 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47004240"/>
                  </a:ext>
                </a:extLst>
              </a:tr>
              <a:tr h="445931">
                <a:tc>
                  <a:txBody>
                    <a:bodyPr/>
                    <a:lstStyle/>
                    <a:p>
                      <a:pPr marL="0" marR="0">
                        <a:spcBef>
                          <a:spcPts val="0"/>
                        </a:spcBef>
                        <a:spcAft>
                          <a:spcPts val="0"/>
                        </a:spcAft>
                      </a:pPr>
                      <a:r>
                        <a:rPr lang="en-US" sz="1400">
                          <a:effectLst/>
                        </a:rPr>
                        <a:t>Email and Business Phone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dirty="0">
                          <a:effectLst/>
                        </a:rPr>
                        <a:t>5</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a:effectLst/>
                        </a:rPr>
                        <a:t>l</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1996984089"/>
                  </a:ext>
                </a:extLst>
              </a:tr>
              <a:tr h="445931">
                <a:tc>
                  <a:txBody>
                    <a:bodyPr/>
                    <a:lstStyle/>
                    <a:p>
                      <a:pPr marL="0" marR="0">
                        <a:spcBef>
                          <a:spcPts val="0"/>
                        </a:spcBef>
                        <a:spcAft>
                          <a:spcPts val="0"/>
                        </a:spcAft>
                      </a:pPr>
                      <a:r>
                        <a:rPr lang="en-US" sz="1400">
                          <a:effectLst/>
                        </a:rPr>
                        <a:t>Fanbooster by Traject Social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a:effectLst/>
                        </a:rPr>
                        <a:t>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2925509735"/>
                  </a:ext>
                </a:extLst>
              </a:tr>
              <a:tr h="222966">
                <a:tc>
                  <a:txBody>
                    <a:bodyPr/>
                    <a:lstStyle/>
                    <a:p>
                      <a:pPr marL="0" marR="0">
                        <a:spcBef>
                          <a:spcPts val="0"/>
                        </a:spcBef>
                        <a:spcAft>
                          <a:spcPts val="0"/>
                        </a:spcAft>
                      </a:pPr>
                      <a:r>
                        <a:rPr lang="en-US" sz="1400">
                          <a:effectLst/>
                        </a:rPr>
                        <a:t>GroupMe App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dirty="0">
                          <a:effectLst/>
                        </a:rPr>
                        <a:t>l, </a:t>
                      </a:r>
                      <a:r>
                        <a:rPr lang="en-US" sz="1400" cap="all" dirty="0" err="1">
                          <a:effectLst/>
                        </a:rPr>
                        <a:t>i</a:t>
                      </a:r>
                      <a:r>
                        <a:rPr lang="en-US" sz="1400" cap="all" dirty="0">
                          <a:effectLst/>
                        </a:rPr>
                        <a:t>, a</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672898563"/>
                  </a:ext>
                </a:extLst>
              </a:tr>
              <a:tr h="222966">
                <a:tc>
                  <a:txBody>
                    <a:bodyPr/>
                    <a:lstStyle/>
                    <a:p>
                      <a:pPr marL="0" marR="0">
                        <a:spcBef>
                          <a:spcPts val="0"/>
                        </a:spcBef>
                        <a:spcAft>
                          <a:spcPts val="0"/>
                        </a:spcAft>
                      </a:pPr>
                      <a:r>
                        <a:rPr lang="en-US" sz="1400">
                          <a:effectLst/>
                        </a:rPr>
                        <a:t>LinkedIn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dirty="0">
                          <a:effectLst/>
                        </a:rPr>
                        <a:t>l, g</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380202732"/>
                  </a:ext>
                </a:extLst>
              </a:tr>
              <a:tr h="445931">
                <a:tc>
                  <a:txBody>
                    <a:bodyPr/>
                    <a:lstStyle/>
                    <a:p>
                      <a:pPr marL="0" marR="0">
                        <a:spcBef>
                          <a:spcPts val="0"/>
                        </a:spcBef>
                        <a:spcAft>
                          <a:spcPts val="0"/>
                        </a:spcAft>
                      </a:pPr>
                      <a:r>
                        <a:rPr lang="en-US" sz="1400">
                          <a:effectLst/>
                        </a:rPr>
                        <a:t>MailChimp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a:effectLst/>
                        </a:rPr>
                        <a:t>t, sn, gr, g, gp,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1414778832"/>
                  </a:ext>
                </a:extLst>
              </a:tr>
              <a:tr h="585491">
                <a:tc>
                  <a:txBody>
                    <a:bodyPr/>
                    <a:lstStyle/>
                    <a:p>
                      <a:pPr marL="0" marR="0">
                        <a:spcBef>
                          <a:spcPts val="0"/>
                        </a:spcBef>
                        <a:spcAft>
                          <a:spcPts val="0"/>
                        </a:spcAft>
                      </a:pPr>
                      <a:r>
                        <a:rPr lang="en-US" sz="1400">
                          <a:effectLst/>
                        </a:rPr>
                        <a:t>Microsoft Office Outlook (3)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dirty="0">
                          <a:effectLst/>
                        </a:rPr>
                        <a:t>4.67</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4.67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dirty="0">
                          <a:effectLst/>
                        </a:rPr>
                        <a:t>l, t, </a:t>
                      </a:r>
                      <a:r>
                        <a:rPr lang="en-US" sz="1400" cap="all" dirty="0" err="1">
                          <a:effectLst/>
                        </a:rPr>
                        <a:t>sn</a:t>
                      </a:r>
                      <a:r>
                        <a:rPr lang="en-US" sz="1400" cap="all" dirty="0">
                          <a:effectLst/>
                        </a:rPr>
                        <a:t>, gr, g, </a:t>
                      </a:r>
                      <a:r>
                        <a:rPr lang="en-US" sz="1400" cap="all" dirty="0" err="1">
                          <a:effectLst/>
                        </a:rPr>
                        <a:t>gp</a:t>
                      </a:r>
                      <a:r>
                        <a:rPr lang="en-US" sz="1400" cap="all" dirty="0">
                          <a:effectLst/>
                        </a:rPr>
                        <a:t>, </a:t>
                      </a:r>
                      <a:r>
                        <a:rPr lang="en-US" sz="1400" cap="all" dirty="0" err="1">
                          <a:effectLst/>
                        </a:rPr>
                        <a:t>i</a:t>
                      </a:r>
                      <a:r>
                        <a:rPr lang="en-US" sz="1400" cap="all" dirty="0">
                          <a:effectLst/>
                        </a:rPr>
                        <a:t>, a, 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3955273985"/>
                  </a:ext>
                </a:extLst>
              </a:tr>
              <a:tr h="222966">
                <a:tc>
                  <a:txBody>
                    <a:bodyPr/>
                    <a:lstStyle/>
                    <a:p>
                      <a:pPr marL="0" marR="0">
                        <a:spcBef>
                          <a:spcPts val="0"/>
                        </a:spcBef>
                        <a:spcAft>
                          <a:spcPts val="0"/>
                        </a:spcAft>
                      </a:pPr>
                      <a:r>
                        <a:rPr lang="en-US" sz="1400">
                          <a:effectLst/>
                        </a:rPr>
                        <a:t>Sage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a:effectLst/>
                        </a:rPr>
                        <a:t>l,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1984590064"/>
                  </a:ext>
                </a:extLst>
              </a:tr>
              <a:tr h="222966">
                <a:tc>
                  <a:txBody>
                    <a:bodyPr/>
                    <a:lstStyle/>
                    <a:p>
                      <a:pPr marL="0" marR="0">
                        <a:spcBef>
                          <a:spcPts val="0"/>
                        </a:spcBef>
                        <a:spcAft>
                          <a:spcPts val="0"/>
                        </a:spcAft>
                      </a:pPr>
                      <a:r>
                        <a:rPr lang="en-US" sz="1400">
                          <a:effectLst/>
                        </a:rPr>
                        <a:t>Send Hub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a:effectLst/>
                        </a:rPr>
                        <a:t>t, sn,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2282167500"/>
                  </a:ext>
                </a:extLst>
              </a:tr>
              <a:tr h="222966">
                <a:tc>
                  <a:txBody>
                    <a:bodyPr/>
                    <a:lstStyle/>
                    <a:p>
                      <a:pPr marL="0" marR="0">
                        <a:spcBef>
                          <a:spcPts val="0"/>
                        </a:spcBef>
                        <a:spcAft>
                          <a:spcPts val="0"/>
                        </a:spcAft>
                      </a:pPr>
                      <a:r>
                        <a:rPr lang="en-US" sz="1400">
                          <a:effectLst/>
                        </a:rPr>
                        <a:t>ServicePro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a:effectLst/>
                        </a:rPr>
                        <a:t>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2125114699"/>
                  </a:ext>
                </a:extLst>
              </a:tr>
              <a:tr h="222966">
                <a:tc>
                  <a:txBody>
                    <a:bodyPr/>
                    <a:lstStyle/>
                    <a:p>
                      <a:pPr marL="0" marR="0">
                        <a:spcBef>
                          <a:spcPts val="0"/>
                        </a:spcBef>
                        <a:spcAft>
                          <a:spcPts val="0"/>
                        </a:spcAft>
                      </a:pPr>
                      <a:r>
                        <a:rPr lang="en-US" sz="1400">
                          <a:effectLst/>
                        </a:rPr>
                        <a:t>Slack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a:effectLst/>
                        </a:rPr>
                        <a:t>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2701989302"/>
                  </a:ext>
                </a:extLst>
              </a:tr>
              <a:tr h="222966">
                <a:tc>
                  <a:txBody>
                    <a:bodyPr/>
                    <a:lstStyle/>
                    <a:p>
                      <a:pPr marL="0" marR="0">
                        <a:spcBef>
                          <a:spcPts val="0"/>
                        </a:spcBef>
                        <a:spcAft>
                          <a:spcPts val="0"/>
                        </a:spcAft>
                      </a:pPr>
                      <a:r>
                        <a:rPr lang="en-US" sz="1400">
                          <a:effectLst/>
                        </a:rPr>
                        <a:t>Traction Tool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dirty="0">
                          <a:effectLst/>
                        </a:rPr>
                        <a:t>l</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2863573"/>
                  </a:ext>
                </a:extLst>
              </a:tr>
              <a:tr h="222966">
                <a:tc>
                  <a:txBody>
                    <a:bodyPr/>
                    <a:lstStyle/>
                    <a:p>
                      <a:pPr marL="0" marR="0">
                        <a:spcBef>
                          <a:spcPts val="0"/>
                        </a:spcBef>
                        <a:spcAft>
                          <a:spcPts val="0"/>
                        </a:spcAft>
                      </a:pPr>
                      <a:r>
                        <a:rPr lang="en-US" sz="1400">
                          <a:effectLst/>
                        </a:rPr>
                        <a:t>Verizon (3)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3.33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3.33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3.33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3.33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dirty="0">
                          <a:effectLst/>
                        </a:rPr>
                        <a:t>l, t, </a:t>
                      </a:r>
                      <a:r>
                        <a:rPr lang="en-US" sz="1400" cap="all" dirty="0" err="1">
                          <a:effectLst/>
                        </a:rPr>
                        <a:t>sn</a:t>
                      </a:r>
                      <a:r>
                        <a:rPr lang="en-US" sz="1400" cap="all" dirty="0">
                          <a:effectLst/>
                        </a:rPr>
                        <a:t>, </a:t>
                      </a: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2037873801"/>
                  </a:ext>
                </a:extLst>
              </a:tr>
              <a:tr h="222966">
                <a:tc>
                  <a:txBody>
                    <a:bodyPr/>
                    <a:lstStyle/>
                    <a:p>
                      <a:pPr marL="0" marR="0">
                        <a:spcBef>
                          <a:spcPts val="0"/>
                        </a:spcBef>
                        <a:spcAft>
                          <a:spcPts val="0"/>
                        </a:spcAft>
                      </a:pPr>
                      <a:r>
                        <a:rPr lang="en-US" sz="1400">
                          <a:effectLst/>
                        </a:rPr>
                        <a:t>VOIP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nchor="b"/>
                </a:tc>
                <a:tc>
                  <a:txBody>
                    <a:bodyPr/>
                    <a:lstStyle/>
                    <a:p>
                      <a:pPr marL="0" marR="0">
                        <a:spcBef>
                          <a:spcPts val="0"/>
                        </a:spcBef>
                        <a:spcAft>
                          <a:spcPts val="0"/>
                        </a:spcAft>
                      </a:pPr>
                      <a:r>
                        <a:rPr lang="en-US" sz="1400" cap="all" dirty="0">
                          <a:effectLst/>
                        </a:rPr>
                        <a:t>l, t, </a:t>
                      </a:r>
                      <a:r>
                        <a:rPr lang="en-US" sz="1400" cap="all" dirty="0" err="1">
                          <a:effectLst/>
                        </a:rPr>
                        <a:t>sn</a:t>
                      </a:r>
                      <a:r>
                        <a:rPr lang="en-US" sz="1400" cap="all" dirty="0">
                          <a:effectLst/>
                        </a:rPr>
                        <a:t>, </a:t>
                      </a: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284" marR="63284" marT="0" marB="0"/>
                </a:tc>
                <a:extLst>
                  <a:ext uri="{0D108BD9-81ED-4DB2-BD59-A6C34878D82A}">
                    <a16:rowId xmlns:a16="http://schemas.microsoft.com/office/drawing/2014/main" val="189358713"/>
                  </a:ext>
                </a:extLst>
              </a:tr>
            </a:tbl>
          </a:graphicData>
        </a:graphic>
      </p:graphicFrame>
      <p:sp>
        <p:nvSpPr>
          <p:cNvPr id="4" name="TextBox 3">
            <a:extLst>
              <a:ext uri="{FF2B5EF4-FFF2-40B4-BE49-F238E27FC236}">
                <a16:creationId xmlns:a16="http://schemas.microsoft.com/office/drawing/2014/main" id="{BECD0622-4582-8C4E-AEA1-E872C39B6E02}"/>
              </a:ext>
            </a:extLst>
          </p:cNvPr>
          <p:cNvSpPr txBox="1"/>
          <p:nvPr/>
        </p:nvSpPr>
        <p:spPr>
          <a:xfrm>
            <a:off x="405231" y="439838"/>
            <a:ext cx="2165978" cy="400110"/>
          </a:xfrm>
          <a:prstGeom prst="rect">
            <a:avLst/>
          </a:prstGeom>
          <a:noFill/>
        </p:spPr>
        <p:txBody>
          <a:bodyPr wrap="none" rtlCol="0">
            <a:spAutoFit/>
          </a:bodyPr>
          <a:lstStyle/>
          <a:p>
            <a:r>
              <a:rPr lang="en-US" sz="2000" b="1" i="1" u="sng" dirty="0"/>
              <a:t>Communications</a:t>
            </a:r>
            <a:endParaRPr lang="en-US" sz="2000" dirty="0"/>
          </a:p>
        </p:txBody>
      </p:sp>
    </p:spTree>
    <p:extLst>
      <p:ext uri="{BB962C8B-B14F-4D97-AF65-F5344CB8AC3E}">
        <p14:creationId xmlns:p14="http://schemas.microsoft.com/office/powerpoint/2010/main" val="368943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846E84E-A6EC-C241-A125-CE5B77AC5A8A}"/>
              </a:ext>
            </a:extLst>
          </p:cNvPr>
          <p:cNvGraphicFramePr>
            <a:graphicFrameLocks noGrp="1"/>
          </p:cNvGraphicFramePr>
          <p:nvPr>
            <p:extLst>
              <p:ext uri="{D42A27DB-BD31-4B8C-83A1-F6EECF244321}">
                <p14:modId xmlns:p14="http://schemas.microsoft.com/office/powerpoint/2010/main" val="2655318851"/>
              </p:ext>
            </p:extLst>
          </p:nvPr>
        </p:nvGraphicFramePr>
        <p:xfrm>
          <a:off x="398186" y="922100"/>
          <a:ext cx="9255102" cy="5334000"/>
        </p:xfrm>
        <a:graphic>
          <a:graphicData uri="http://schemas.openxmlformats.org/drawingml/2006/table">
            <a:tbl>
              <a:tblPr firstRow="1" firstCol="1" bandRow="1">
                <a:tableStyleId>{5C22544A-7EE6-4342-B048-85BDC9FD1C3A}</a:tableStyleId>
              </a:tblPr>
              <a:tblGrid>
                <a:gridCol w="2254495">
                  <a:extLst>
                    <a:ext uri="{9D8B030D-6E8A-4147-A177-3AD203B41FA5}">
                      <a16:colId xmlns:a16="http://schemas.microsoft.com/office/drawing/2014/main" val="3907715214"/>
                    </a:ext>
                  </a:extLst>
                </a:gridCol>
                <a:gridCol w="789487">
                  <a:extLst>
                    <a:ext uri="{9D8B030D-6E8A-4147-A177-3AD203B41FA5}">
                      <a16:colId xmlns:a16="http://schemas.microsoft.com/office/drawing/2014/main" val="379237701"/>
                    </a:ext>
                  </a:extLst>
                </a:gridCol>
                <a:gridCol w="988007">
                  <a:extLst>
                    <a:ext uri="{9D8B030D-6E8A-4147-A177-3AD203B41FA5}">
                      <a16:colId xmlns:a16="http://schemas.microsoft.com/office/drawing/2014/main" val="2676959950"/>
                    </a:ext>
                  </a:extLst>
                </a:gridCol>
                <a:gridCol w="1362991">
                  <a:extLst>
                    <a:ext uri="{9D8B030D-6E8A-4147-A177-3AD203B41FA5}">
                      <a16:colId xmlns:a16="http://schemas.microsoft.com/office/drawing/2014/main" val="594589475"/>
                    </a:ext>
                  </a:extLst>
                </a:gridCol>
                <a:gridCol w="1278436">
                  <a:extLst>
                    <a:ext uri="{9D8B030D-6E8A-4147-A177-3AD203B41FA5}">
                      <a16:colId xmlns:a16="http://schemas.microsoft.com/office/drawing/2014/main" val="1081668315"/>
                    </a:ext>
                  </a:extLst>
                </a:gridCol>
                <a:gridCol w="1167227">
                  <a:extLst>
                    <a:ext uri="{9D8B030D-6E8A-4147-A177-3AD203B41FA5}">
                      <a16:colId xmlns:a16="http://schemas.microsoft.com/office/drawing/2014/main" val="393923696"/>
                    </a:ext>
                  </a:extLst>
                </a:gridCol>
                <a:gridCol w="1414459">
                  <a:extLst>
                    <a:ext uri="{9D8B030D-6E8A-4147-A177-3AD203B41FA5}">
                      <a16:colId xmlns:a16="http://schemas.microsoft.com/office/drawing/2014/main" val="2060216343"/>
                    </a:ext>
                  </a:extLst>
                </a:gridCol>
              </a:tblGrid>
              <a:tr h="593267">
                <a:tc>
                  <a:txBody>
                    <a:bodyPr/>
                    <a:lstStyle/>
                    <a:p>
                      <a:pPr marL="0" marR="0">
                        <a:spcBef>
                          <a:spcPts val="0"/>
                        </a:spcBef>
                        <a:spcAft>
                          <a:spcPts val="0"/>
                        </a:spcAft>
                      </a:pPr>
                      <a:r>
                        <a:rPr lang="en-US" sz="1400" dirty="0">
                          <a:effectLst/>
                        </a:rPr>
                        <a:t>Name of Software (# of Responses)</a:t>
                      </a:r>
                    </a:p>
                    <a:p>
                      <a:pPr marL="0" marR="0">
                        <a:spcBef>
                          <a:spcPts val="0"/>
                        </a:spcBef>
                        <a:spcAft>
                          <a:spcPts val="0"/>
                        </a:spcAft>
                      </a:pPr>
                      <a:r>
                        <a:rPr lang="en-US" sz="1400" dirty="0">
                          <a:effectLst/>
                        </a:rPr>
                        <a: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Cost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Ease of Use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Functionality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Convenient integrations with other platforms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Customer Support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Segment(s) that use this software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4230501833"/>
                  </a:ext>
                </a:extLst>
              </a:tr>
              <a:tr h="155257">
                <a:tc>
                  <a:txBody>
                    <a:bodyPr/>
                    <a:lstStyle/>
                    <a:p>
                      <a:pPr marL="0" marR="0">
                        <a:spcBef>
                          <a:spcPts val="0"/>
                        </a:spcBef>
                        <a:spcAft>
                          <a:spcPts val="0"/>
                        </a:spcAft>
                      </a:pPr>
                      <a:r>
                        <a:rPr lang="en-US" sz="1400">
                          <a:effectLst/>
                        </a:rPr>
                        <a:t>Asset by Include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4019764793"/>
                  </a:ext>
                </a:extLst>
              </a:tr>
              <a:tr h="155257">
                <a:tc>
                  <a:txBody>
                    <a:bodyPr/>
                    <a:lstStyle/>
                    <a:p>
                      <a:pPr marL="0" marR="0">
                        <a:spcBef>
                          <a:spcPts val="0"/>
                        </a:spcBef>
                        <a:spcAft>
                          <a:spcPts val="0"/>
                        </a:spcAft>
                      </a:pPr>
                      <a:r>
                        <a:rPr lang="en-US" sz="1400">
                          <a:effectLst/>
                        </a:rPr>
                        <a:t>Clip ITC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214802422"/>
                  </a:ext>
                </a:extLst>
              </a:tr>
              <a:tr h="155257">
                <a:tc>
                  <a:txBody>
                    <a:bodyPr/>
                    <a:lstStyle/>
                    <a:p>
                      <a:pPr marL="0" marR="0">
                        <a:spcBef>
                          <a:spcPts val="0"/>
                        </a:spcBef>
                        <a:spcAft>
                          <a:spcPts val="0"/>
                        </a:spcAft>
                      </a:pPr>
                      <a:r>
                        <a:rPr lang="en-US" sz="1400">
                          <a:effectLst/>
                        </a:rPr>
                        <a:t>Custom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g, gp</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1766114070"/>
                  </a:ext>
                </a:extLst>
              </a:tr>
              <a:tr h="155257">
                <a:tc>
                  <a:txBody>
                    <a:bodyPr/>
                    <a:lstStyle/>
                    <a:p>
                      <a:pPr marL="0" marR="0">
                        <a:spcBef>
                          <a:spcPts val="0"/>
                        </a:spcBef>
                        <a:spcAft>
                          <a:spcPts val="0"/>
                        </a:spcAft>
                      </a:pPr>
                      <a:r>
                        <a:rPr lang="en-US" sz="1400">
                          <a:effectLst/>
                        </a:rPr>
                        <a:t>Dynascape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4268610492"/>
                  </a:ext>
                </a:extLst>
              </a:tr>
              <a:tr h="155257">
                <a:tc>
                  <a:txBody>
                    <a:bodyPr/>
                    <a:lstStyle/>
                    <a:p>
                      <a:pPr marL="0" marR="0">
                        <a:spcBef>
                          <a:spcPts val="0"/>
                        </a:spcBef>
                        <a:spcAft>
                          <a:spcPts val="0"/>
                        </a:spcAft>
                      </a:pPr>
                      <a:r>
                        <a:rPr lang="en-US" sz="1400">
                          <a:effectLst/>
                        </a:rPr>
                        <a:t>Jobber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t, gr, 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3990600872"/>
                  </a:ext>
                </a:extLst>
              </a:tr>
              <a:tr h="310515">
                <a:tc>
                  <a:txBody>
                    <a:bodyPr/>
                    <a:lstStyle/>
                    <a:p>
                      <a:pPr marL="0" marR="0">
                        <a:spcBef>
                          <a:spcPts val="0"/>
                        </a:spcBef>
                        <a:spcAft>
                          <a:spcPts val="0"/>
                        </a:spcAft>
                      </a:pPr>
                      <a:r>
                        <a:rPr lang="en-US" sz="1400">
                          <a:effectLst/>
                        </a:rPr>
                        <a:t>Keap(1)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t, sn, gr, g, gp,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1739671430"/>
                  </a:ext>
                </a:extLst>
              </a:tr>
              <a:tr h="310515">
                <a:tc>
                  <a:txBody>
                    <a:bodyPr/>
                    <a:lstStyle/>
                    <a:p>
                      <a:pPr marL="0" marR="0">
                        <a:spcBef>
                          <a:spcPts val="0"/>
                        </a:spcBef>
                        <a:spcAft>
                          <a:spcPts val="0"/>
                        </a:spcAft>
                      </a:pPr>
                      <a:r>
                        <a:rPr lang="en-US" sz="1400">
                          <a:effectLst/>
                        </a:rPr>
                        <a:t>LMN (8)</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4.75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t, sn, gr, g, i, a,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2845015806"/>
                  </a:ext>
                </a:extLst>
              </a:tr>
              <a:tr h="155257">
                <a:tc>
                  <a:txBody>
                    <a:bodyPr/>
                    <a:lstStyle/>
                    <a:p>
                      <a:pPr marL="0" marR="0">
                        <a:spcBef>
                          <a:spcPts val="0"/>
                        </a:spcBef>
                        <a:spcAft>
                          <a:spcPts val="0"/>
                        </a:spcAft>
                      </a:pPr>
                      <a:r>
                        <a:rPr lang="en-US" sz="1400">
                          <a:effectLst/>
                        </a:rPr>
                        <a:t>Manage 360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951001460"/>
                  </a:ext>
                </a:extLst>
              </a:tr>
              <a:tr h="310515">
                <a:tc>
                  <a:txBody>
                    <a:bodyPr/>
                    <a:lstStyle/>
                    <a:p>
                      <a:pPr marL="0" marR="0">
                        <a:spcBef>
                          <a:spcPts val="0"/>
                        </a:spcBef>
                        <a:spcAft>
                          <a:spcPts val="0"/>
                        </a:spcAft>
                      </a:pPr>
                      <a:r>
                        <a:rPr lang="en-US" sz="1400">
                          <a:effectLst/>
                        </a:rPr>
                        <a:t>Office 365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t, sn, gr, g, gp,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4068699351"/>
                  </a:ext>
                </a:extLst>
              </a:tr>
              <a:tr h="155257">
                <a:tc>
                  <a:txBody>
                    <a:bodyPr/>
                    <a:lstStyle/>
                    <a:p>
                      <a:pPr marL="0" marR="0">
                        <a:spcBef>
                          <a:spcPts val="0"/>
                        </a:spcBef>
                        <a:spcAft>
                          <a:spcPts val="0"/>
                        </a:spcAft>
                      </a:pPr>
                      <a:r>
                        <a:rPr lang="en-US" sz="1400">
                          <a:effectLst/>
                        </a:rPr>
                        <a:t>Pipedrive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730200662"/>
                  </a:ext>
                </a:extLst>
              </a:tr>
              <a:tr h="155257">
                <a:tc>
                  <a:txBody>
                    <a:bodyPr/>
                    <a:lstStyle/>
                    <a:p>
                      <a:pPr marL="0" marR="0">
                        <a:spcBef>
                          <a:spcPts val="0"/>
                        </a:spcBef>
                        <a:spcAft>
                          <a:spcPts val="0"/>
                        </a:spcAft>
                      </a:pPr>
                      <a:r>
                        <a:rPr lang="en-US" sz="1400">
                          <a:effectLst/>
                        </a:rPr>
                        <a:t>Quickbooks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t, sn,i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1052441456"/>
                  </a:ext>
                </a:extLst>
              </a:tr>
              <a:tr h="155257">
                <a:tc>
                  <a:txBody>
                    <a:bodyPr/>
                    <a:lstStyle/>
                    <a:p>
                      <a:pPr marL="0" marR="0">
                        <a:spcBef>
                          <a:spcPts val="0"/>
                        </a:spcBef>
                        <a:spcAft>
                          <a:spcPts val="0"/>
                        </a:spcAft>
                      </a:pPr>
                      <a:r>
                        <a:rPr lang="en-US" sz="1400">
                          <a:effectLst/>
                        </a:rPr>
                        <a:t>Real Green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2.5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2204128331"/>
                  </a:ext>
                </a:extLst>
              </a:tr>
              <a:tr h="155257">
                <a:tc>
                  <a:txBody>
                    <a:bodyPr/>
                    <a:lstStyle/>
                    <a:p>
                      <a:pPr marL="0" marR="0">
                        <a:spcBef>
                          <a:spcPts val="0"/>
                        </a:spcBef>
                        <a:spcAft>
                          <a:spcPts val="0"/>
                        </a:spcAft>
                      </a:pPr>
                      <a:r>
                        <a:rPr lang="en-US" sz="1400">
                          <a:effectLst/>
                        </a:rPr>
                        <a:t>Sage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3825961082"/>
                  </a:ext>
                </a:extLst>
              </a:tr>
              <a:tr h="155257">
                <a:tc>
                  <a:txBody>
                    <a:bodyPr/>
                    <a:lstStyle/>
                    <a:p>
                      <a:pPr marL="0" marR="0">
                        <a:spcBef>
                          <a:spcPts val="0"/>
                        </a:spcBef>
                        <a:spcAft>
                          <a:spcPts val="0"/>
                        </a:spcAft>
                      </a:pPr>
                      <a:r>
                        <a:rPr lang="en-US" sz="1400">
                          <a:effectLst/>
                        </a:rPr>
                        <a:t>SalesPad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1957563610"/>
                  </a:ext>
                </a:extLst>
              </a:tr>
              <a:tr h="155257">
                <a:tc>
                  <a:txBody>
                    <a:bodyPr/>
                    <a:lstStyle/>
                    <a:p>
                      <a:pPr marL="0" marR="0">
                        <a:spcBef>
                          <a:spcPts val="0"/>
                        </a:spcBef>
                        <a:spcAft>
                          <a:spcPts val="0"/>
                        </a:spcAft>
                      </a:pPr>
                      <a:r>
                        <a:rPr lang="en-US" sz="1400">
                          <a:effectLst/>
                        </a:rPr>
                        <a:t>Service Autopilot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l, t, g,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2114068938"/>
                  </a:ext>
                </a:extLst>
              </a:tr>
              <a:tr h="155257">
                <a:tc>
                  <a:txBody>
                    <a:bodyPr/>
                    <a:lstStyle/>
                    <a:p>
                      <a:pPr marL="0" marR="0">
                        <a:spcBef>
                          <a:spcPts val="0"/>
                        </a:spcBef>
                        <a:spcAft>
                          <a:spcPts val="0"/>
                        </a:spcAft>
                      </a:pPr>
                      <a:r>
                        <a:rPr lang="en-US" sz="1400">
                          <a:effectLst/>
                        </a:rPr>
                        <a:t>ServicePro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a:effectLst/>
                        </a:rPr>
                        <a:t>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376310057"/>
                  </a:ext>
                </a:extLst>
              </a:tr>
              <a:tr h="155257">
                <a:tc>
                  <a:txBody>
                    <a:bodyPr/>
                    <a:lstStyle/>
                    <a:p>
                      <a:pPr marL="0" marR="0">
                        <a:spcBef>
                          <a:spcPts val="0"/>
                        </a:spcBef>
                        <a:spcAft>
                          <a:spcPts val="0"/>
                        </a:spcAft>
                      </a:pPr>
                      <a:r>
                        <a:rPr lang="en-US" sz="1400">
                          <a:effectLst/>
                        </a:rPr>
                        <a:t>ServSuite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950037248"/>
                  </a:ext>
                </a:extLst>
              </a:tr>
              <a:tr h="155257">
                <a:tc>
                  <a:txBody>
                    <a:bodyPr/>
                    <a:lstStyle/>
                    <a:p>
                      <a:pPr marL="0" marR="0">
                        <a:spcBef>
                          <a:spcPts val="0"/>
                        </a:spcBef>
                        <a:spcAft>
                          <a:spcPts val="0"/>
                        </a:spcAft>
                      </a:pPr>
                      <a:r>
                        <a:rPr lang="en-US" sz="1400">
                          <a:effectLst/>
                        </a:rPr>
                        <a:t>WebLocal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nchor="b"/>
                </a:tc>
                <a:tc>
                  <a:txBody>
                    <a:bodyPr/>
                    <a:lstStyle/>
                    <a:p>
                      <a:pPr marL="0" marR="0">
                        <a:spcBef>
                          <a:spcPts val="0"/>
                        </a:spcBef>
                        <a:spcAft>
                          <a:spcPts val="0"/>
                        </a:spcAft>
                      </a:pPr>
                      <a:r>
                        <a:rPr lang="en-US" sz="1400" dirty="0">
                          <a:effectLst/>
                        </a:rPr>
                        <a:t>Not indicated</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8222" marR="58222" marT="0" marB="0"/>
                </a:tc>
                <a:extLst>
                  <a:ext uri="{0D108BD9-81ED-4DB2-BD59-A6C34878D82A}">
                    <a16:rowId xmlns:a16="http://schemas.microsoft.com/office/drawing/2014/main" val="2502672815"/>
                  </a:ext>
                </a:extLst>
              </a:tr>
            </a:tbl>
          </a:graphicData>
        </a:graphic>
      </p:graphicFrame>
      <p:sp>
        <p:nvSpPr>
          <p:cNvPr id="5" name="TextBox 4">
            <a:extLst>
              <a:ext uri="{FF2B5EF4-FFF2-40B4-BE49-F238E27FC236}">
                <a16:creationId xmlns:a16="http://schemas.microsoft.com/office/drawing/2014/main" id="{9D0E2CAD-9284-224D-8025-21E76CE51DC0}"/>
              </a:ext>
            </a:extLst>
          </p:cNvPr>
          <p:cNvSpPr txBox="1"/>
          <p:nvPr/>
        </p:nvSpPr>
        <p:spPr>
          <a:xfrm>
            <a:off x="398186" y="435028"/>
            <a:ext cx="7757252" cy="400110"/>
          </a:xfrm>
          <a:prstGeom prst="rect">
            <a:avLst/>
          </a:prstGeom>
          <a:noFill/>
        </p:spPr>
        <p:txBody>
          <a:bodyPr wrap="none" rtlCol="0">
            <a:spAutoFit/>
          </a:bodyPr>
          <a:lstStyle/>
          <a:p>
            <a:r>
              <a:rPr lang="en-US" sz="2000" b="1" i="1" u="sng" dirty="0"/>
              <a:t>CRM (lead tracking, sales management, marketing campaigns)</a:t>
            </a:r>
            <a:endParaRPr lang="en-US" sz="2000" dirty="0"/>
          </a:p>
        </p:txBody>
      </p:sp>
    </p:spTree>
    <p:extLst>
      <p:ext uri="{BB962C8B-B14F-4D97-AF65-F5344CB8AC3E}">
        <p14:creationId xmlns:p14="http://schemas.microsoft.com/office/powerpoint/2010/main" val="270427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1F576AC-AA7C-CC41-A08B-23EA8DE05A13}"/>
              </a:ext>
            </a:extLst>
          </p:cNvPr>
          <p:cNvGraphicFramePr>
            <a:graphicFrameLocks noGrp="1"/>
          </p:cNvGraphicFramePr>
          <p:nvPr>
            <p:extLst>
              <p:ext uri="{D42A27DB-BD31-4B8C-83A1-F6EECF244321}">
                <p14:modId xmlns:p14="http://schemas.microsoft.com/office/powerpoint/2010/main" val="337017933"/>
              </p:ext>
            </p:extLst>
          </p:nvPr>
        </p:nvGraphicFramePr>
        <p:xfrm>
          <a:off x="340569" y="1037488"/>
          <a:ext cx="9196969" cy="4455857"/>
        </p:xfrm>
        <a:graphic>
          <a:graphicData uri="http://schemas.openxmlformats.org/drawingml/2006/table">
            <a:tbl>
              <a:tblPr firstRow="1" firstCol="1" bandRow="1">
                <a:tableStyleId>{5C22544A-7EE6-4342-B048-85BDC9FD1C3A}</a:tableStyleId>
              </a:tblPr>
              <a:tblGrid>
                <a:gridCol w="2240334">
                  <a:extLst>
                    <a:ext uri="{9D8B030D-6E8A-4147-A177-3AD203B41FA5}">
                      <a16:colId xmlns:a16="http://schemas.microsoft.com/office/drawing/2014/main" val="313873137"/>
                    </a:ext>
                  </a:extLst>
                </a:gridCol>
                <a:gridCol w="1072590">
                  <a:extLst>
                    <a:ext uri="{9D8B030D-6E8A-4147-A177-3AD203B41FA5}">
                      <a16:colId xmlns:a16="http://schemas.microsoft.com/office/drawing/2014/main" val="2808192189"/>
                    </a:ext>
                  </a:extLst>
                </a:gridCol>
                <a:gridCol w="978685">
                  <a:extLst>
                    <a:ext uri="{9D8B030D-6E8A-4147-A177-3AD203B41FA5}">
                      <a16:colId xmlns:a16="http://schemas.microsoft.com/office/drawing/2014/main" val="3157750203"/>
                    </a:ext>
                  </a:extLst>
                </a:gridCol>
                <a:gridCol w="1069485">
                  <a:extLst>
                    <a:ext uri="{9D8B030D-6E8A-4147-A177-3AD203B41FA5}">
                      <a16:colId xmlns:a16="http://schemas.microsoft.com/office/drawing/2014/main" val="1740140751"/>
                    </a:ext>
                  </a:extLst>
                </a:gridCol>
                <a:gridCol w="1270405">
                  <a:extLst>
                    <a:ext uri="{9D8B030D-6E8A-4147-A177-3AD203B41FA5}">
                      <a16:colId xmlns:a16="http://schemas.microsoft.com/office/drawing/2014/main" val="977432846"/>
                    </a:ext>
                  </a:extLst>
                </a:gridCol>
                <a:gridCol w="966154">
                  <a:extLst>
                    <a:ext uri="{9D8B030D-6E8A-4147-A177-3AD203B41FA5}">
                      <a16:colId xmlns:a16="http://schemas.microsoft.com/office/drawing/2014/main" val="3773032889"/>
                    </a:ext>
                  </a:extLst>
                </a:gridCol>
                <a:gridCol w="1599316">
                  <a:extLst>
                    <a:ext uri="{9D8B030D-6E8A-4147-A177-3AD203B41FA5}">
                      <a16:colId xmlns:a16="http://schemas.microsoft.com/office/drawing/2014/main" val="1677317938"/>
                    </a:ext>
                  </a:extLst>
                </a:gridCol>
              </a:tblGrid>
              <a:tr h="705716">
                <a:tc>
                  <a:txBody>
                    <a:bodyPr/>
                    <a:lstStyle/>
                    <a:p>
                      <a:pPr marL="0" marR="0">
                        <a:spcBef>
                          <a:spcPts val="0"/>
                        </a:spcBef>
                        <a:spcAft>
                          <a:spcPts val="0"/>
                        </a:spcAft>
                      </a:pPr>
                      <a:r>
                        <a:rPr lang="en-US" sz="1400" dirty="0">
                          <a:effectLst/>
                        </a:rPr>
                        <a:t>Name of Software (# of Responses)</a:t>
                      </a:r>
                    </a:p>
                    <a:p>
                      <a:pPr marL="0" marR="0">
                        <a:spcBef>
                          <a:spcPts val="0"/>
                        </a:spcBef>
                        <a:spcAft>
                          <a:spcPts val="0"/>
                        </a:spcAft>
                      </a:pPr>
                      <a:r>
                        <a:rPr lang="en-US" sz="1400" dirty="0">
                          <a:effectLst/>
                        </a:rPr>
                        <a: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Cost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Ease of Use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Functionality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Convenient integrations with other platforms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Customer Support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Segment(s) that use this software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682140420"/>
                  </a:ext>
                </a:extLst>
              </a:tr>
              <a:tr h="352858">
                <a:tc>
                  <a:txBody>
                    <a:bodyPr/>
                    <a:lstStyle/>
                    <a:p>
                      <a:pPr marL="0" marR="0">
                        <a:spcBef>
                          <a:spcPts val="0"/>
                        </a:spcBef>
                        <a:spcAft>
                          <a:spcPts val="0"/>
                        </a:spcAft>
                      </a:pPr>
                      <a:r>
                        <a:rPr lang="en-US" sz="1400">
                          <a:effectLst/>
                        </a:rPr>
                        <a:t>Construction Manager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862575971"/>
                  </a:ext>
                </a:extLst>
              </a:tr>
              <a:tr h="352858">
                <a:tc>
                  <a:txBody>
                    <a:bodyPr/>
                    <a:lstStyle/>
                    <a:p>
                      <a:pPr marL="0" marR="0">
                        <a:spcBef>
                          <a:spcPts val="0"/>
                        </a:spcBef>
                        <a:spcAft>
                          <a:spcPts val="0"/>
                        </a:spcAft>
                      </a:pPr>
                      <a:r>
                        <a:rPr lang="en-US" sz="1400">
                          <a:effectLst/>
                        </a:rPr>
                        <a:t>Enterprise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gr, g, gp,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318281116"/>
                  </a:ext>
                </a:extLst>
              </a:tr>
              <a:tr h="176429">
                <a:tc>
                  <a:txBody>
                    <a:bodyPr/>
                    <a:lstStyle/>
                    <a:p>
                      <a:pPr marL="0" marR="0">
                        <a:spcBef>
                          <a:spcPts val="0"/>
                        </a:spcBef>
                        <a:spcAft>
                          <a:spcPts val="0"/>
                        </a:spcAft>
                      </a:pPr>
                      <a:r>
                        <a:rPr lang="en-US" sz="1400">
                          <a:effectLst/>
                        </a:rPr>
                        <a:t>Excel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848096586"/>
                  </a:ext>
                </a:extLst>
              </a:tr>
              <a:tr h="352858">
                <a:tc>
                  <a:txBody>
                    <a:bodyPr/>
                    <a:lstStyle/>
                    <a:p>
                      <a:pPr marL="0" marR="0">
                        <a:spcBef>
                          <a:spcPts val="0"/>
                        </a:spcBef>
                        <a:spcAft>
                          <a:spcPts val="0"/>
                        </a:spcAft>
                      </a:pPr>
                      <a:r>
                        <a:rPr lang="en-US" sz="1400">
                          <a:effectLst/>
                        </a:rPr>
                        <a:t>Fleetio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gr, g, gp,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970714590"/>
                  </a:ext>
                </a:extLst>
              </a:tr>
              <a:tr h="176429">
                <a:tc>
                  <a:txBody>
                    <a:bodyPr/>
                    <a:lstStyle/>
                    <a:p>
                      <a:pPr marL="0" marR="0">
                        <a:spcBef>
                          <a:spcPts val="0"/>
                        </a:spcBef>
                        <a:spcAft>
                          <a:spcPts val="0"/>
                        </a:spcAft>
                      </a:pPr>
                      <a:r>
                        <a:rPr lang="en-US" sz="1400">
                          <a:effectLst/>
                        </a:rPr>
                        <a:t>Google Docs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893433482"/>
                  </a:ext>
                </a:extLst>
              </a:tr>
              <a:tr h="176429">
                <a:tc>
                  <a:txBody>
                    <a:bodyPr/>
                    <a:lstStyle/>
                    <a:p>
                      <a:pPr marL="0" marR="0">
                        <a:spcBef>
                          <a:spcPts val="0"/>
                        </a:spcBef>
                        <a:spcAft>
                          <a:spcPts val="0"/>
                        </a:spcAft>
                      </a:pPr>
                      <a:r>
                        <a:rPr lang="en-US" sz="1400">
                          <a:effectLst/>
                        </a:rPr>
                        <a:t>Grow Point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102092430"/>
                  </a:ext>
                </a:extLst>
              </a:tr>
              <a:tr h="176429">
                <a:tc>
                  <a:txBody>
                    <a:bodyPr/>
                    <a:lstStyle/>
                    <a:p>
                      <a:pPr marL="0" marR="0">
                        <a:spcBef>
                          <a:spcPts val="0"/>
                        </a:spcBef>
                        <a:spcAft>
                          <a:spcPts val="0"/>
                        </a:spcAft>
                      </a:pPr>
                      <a:r>
                        <a:rPr lang="en-US" sz="1400">
                          <a:effectLst/>
                        </a:rPr>
                        <a:t>Ideal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466891270"/>
                  </a:ext>
                </a:extLst>
              </a:tr>
              <a:tr h="262519">
                <a:tc>
                  <a:txBody>
                    <a:bodyPr/>
                    <a:lstStyle/>
                    <a:p>
                      <a:pPr marL="0" marR="0">
                        <a:spcBef>
                          <a:spcPts val="0"/>
                        </a:spcBef>
                        <a:spcAft>
                          <a:spcPts val="0"/>
                        </a:spcAft>
                      </a:pPr>
                      <a:r>
                        <a:rPr lang="en-US" sz="1400" dirty="0">
                          <a:effectLst/>
                        </a:rPr>
                        <a:t>LMN (1)</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453321130"/>
                  </a:ext>
                </a:extLst>
              </a:tr>
              <a:tr h="176429">
                <a:tc>
                  <a:txBody>
                    <a:bodyPr/>
                    <a:lstStyle/>
                    <a:p>
                      <a:pPr marL="0" marR="0">
                        <a:spcBef>
                          <a:spcPts val="0"/>
                        </a:spcBef>
                        <a:spcAft>
                          <a:spcPts val="0"/>
                        </a:spcAft>
                      </a:pPr>
                      <a:r>
                        <a:rPr lang="en-US" sz="1400">
                          <a:effectLst/>
                        </a:rPr>
                        <a:t>ManagerPlus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029007575"/>
                  </a:ext>
                </a:extLst>
              </a:tr>
              <a:tr h="176429">
                <a:tc>
                  <a:txBody>
                    <a:bodyPr/>
                    <a:lstStyle/>
                    <a:p>
                      <a:pPr marL="0" marR="0">
                        <a:spcBef>
                          <a:spcPts val="0"/>
                        </a:spcBef>
                        <a:spcAft>
                          <a:spcPts val="0"/>
                        </a:spcAft>
                      </a:pPr>
                      <a:r>
                        <a:rPr lang="en-US" sz="1400">
                          <a:effectLst/>
                        </a:rPr>
                        <a:t>MS Project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200622441"/>
                  </a:ext>
                </a:extLst>
              </a:tr>
              <a:tr h="176429">
                <a:tc>
                  <a:txBody>
                    <a:bodyPr/>
                    <a:lstStyle/>
                    <a:p>
                      <a:pPr marL="0" marR="0">
                        <a:spcBef>
                          <a:spcPts val="0"/>
                        </a:spcBef>
                        <a:spcAft>
                          <a:spcPts val="0"/>
                        </a:spcAft>
                      </a:pPr>
                      <a:r>
                        <a:rPr lang="en-US" sz="1400">
                          <a:effectLst/>
                        </a:rPr>
                        <a:t>Quickbooks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650645612"/>
                  </a:ext>
                </a:extLst>
              </a:tr>
              <a:tr h="176429">
                <a:tc>
                  <a:txBody>
                    <a:bodyPr/>
                    <a:lstStyle/>
                    <a:p>
                      <a:pPr marL="0" marR="0">
                        <a:spcBef>
                          <a:spcPts val="0"/>
                        </a:spcBef>
                        <a:spcAft>
                          <a:spcPts val="0"/>
                        </a:spcAft>
                      </a:pPr>
                      <a:r>
                        <a:rPr lang="en-US" sz="1400">
                          <a:effectLst/>
                        </a:rPr>
                        <a:t>Samsara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83558287"/>
                  </a:ext>
                </a:extLst>
              </a:tr>
              <a:tr h="0">
                <a:tc>
                  <a:txBody>
                    <a:bodyPr/>
                    <a:lstStyle/>
                    <a:p>
                      <a:pPr marL="0" marR="0">
                        <a:spcBef>
                          <a:spcPts val="0"/>
                        </a:spcBef>
                        <a:spcAft>
                          <a:spcPts val="0"/>
                        </a:spcAft>
                      </a:pPr>
                      <a:r>
                        <a:rPr lang="en-US" sz="1400">
                          <a:effectLst/>
                        </a:rPr>
                        <a:t>ServicePro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t, sn,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959071349"/>
                  </a:ext>
                </a:extLst>
              </a:tr>
              <a:tr h="176429">
                <a:tc>
                  <a:txBody>
                    <a:bodyPr/>
                    <a:lstStyle/>
                    <a:p>
                      <a:pPr marL="0" marR="0">
                        <a:spcBef>
                          <a:spcPts val="0"/>
                        </a:spcBef>
                        <a:spcAft>
                          <a:spcPts val="0"/>
                        </a:spcAft>
                      </a:pPr>
                      <a:r>
                        <a:rPr lang="en-US" sz="1400">
                          <a:effectLst/>
                        </a:rPr>
                        <a:t>Verizon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dirty="0">
                          <a:effectLst/>
                        </a:rPr>
                        <a:t>t, </a:t>
                      </a:r>
                      <a:r>
                        <a:rPr lang="en-US" sz="1400" cap="all" dirty="0" err="1">
                          <a:effectLst/>
                        </a:rPr>
                        <a:t>sn</a:t>
                      </a:r>
                      <a:r>
                        <a:rPr lang="en-US" sz="1400" cap="all" dirty="0">
                          <a:effectLst/>
                        </a:rPr>
                        <a:t>, </a:t>
                      </a:r>
                      <a:r>
                        <a:rPr lang="en-US" sz="1400" cap="all" dirty="0" err="1">
                          <a:effectLst/>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972673195"/>
                  </a:ext>
                </a:extLst>
              </a:tr>
            </a:tbl>
          </a:graphicData>
        </a:graphic>
      </p:graphicFrame>
      <p:sp>
        <p:nvSpPr>
          <p:cNvPr id="4" name="TextBox 3">
            <a:extLst>
              <a:ext uri="{FF2B5EF4-FFF2-40B4-BE49-F238E27FC236}">
                <a16:creationId xmlns:a16="http://schemas.microsoft.com/office/drawing/2014/main" id="{E8C13FFA-24EA-A74D-993F-8777740658F9}"/>
              </a:ext>
            </a:extLst>
          </p:cNvPr>
          <p:cNvSpPr txBox="1"/>
          <p:nvPr/>
        </p:nvSpPr>
        <p:spPr>
          <a:xfrm>
            <a:off x="340569" y="555585"/>
            <a:ext cx="6614696" cy="677108"/>
          </a:xfrm>
          <a:prstGeom prst="rect">
            <a:avLst/>
          </a:prstGeom>
          <a:noFill/>
        </p:spPr>
        <p:txBody>
          <a:bodyPr wrap="none" rtlCol="0">
            <a:spAutoFit/>
          </a:bodyPr>
          <a:lstStyle/>
          <a:p>
            <a:r>
              <a:rPr lang="en-US" sz="2000" b="1" i="1" u="sng" dirty="0"/>
              <a:t>Fleet Management (inventory, repairs, maintenance)</a:t>
            </a:r>
            <a:endParaRPr lang="en-US" sz="2000" dirty="0"/>
          </a:p>
          <a:p>
            <a:endParaRPr lang="en-US" dirty="0"/>
          </a:p>
        </p:txBody>
      </p:sp>
    </p:spTree>
    <p:extLst>
      <p:ext uri="{BB962C8B-B14F-4D97-AF65-F5344CB8AC3E}">
        <p14:creationId xmlns:p14="http://schemas.microsoft.com/office/powerpoint/2010/main" val="101597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21BA9C1-C4A4-034C-B57C-412BBA26E740}"/>
              </a:ext>
            </a:extLst>
          </p:cNvPr>
          <p:cNvGraphicFramePr>
            <a:graphicFrameLocks noGrp="1"/>
          </p:cNvGraphicFramePr>
          <p:nvPr>
            <p:extLst>
              <p:ext uri="{D42A27DB-BD31-4B8C-83A1-F6EECF244321}">
                <p14:modId xmlns:p14="http://schemas.microsoft.com/office/powerpoint/2010/main" val="1131029076"/>
              </p:ext>
            </p:extLst>
          </p:nvPr>
        </p:nvGraphicFramePr>
        <p:xfrm>
          <a:off x="386867" y="992347"/>
          <a:ext cx="9046502" cy="4945464"/>
        </p:xfrm>
        <a:graphic>
          <a:graphicData uri="http://schemas.openxmlformats.org/drawingml/2006/table">
            <a:tbl>
              <a:tblPr firstRow="1" firstCol="1" bandRow="1">
                <a:tableStyleId>{5C22544A-7EE6-4342-B048-85BDC9FD1C3A}</a:tableStyleId>
              </a:tblPr>
              <a:tblGrid>
                <a:gridCol w="2203681">
                  <a:extLst>
                    <a:ext uri="{9D8B030D-6E8A-4147-A177-3AD203B41FA5}">
                      <a16:colId xmlns:a16="http://schemas.microsoft.com/office/drawing/2014/main" val="2385738006"/>
                    </a:ext>
                  </a:extLst>
                </a:gridCol>
                <a:gridCol w="771693">
                  <a:extLst>
                    <a:ext uri="{9D8B030D-6E8A-4147-A177-3AD203B41FA5}">
                      <a16:colId xmlns:a16="http://schemas.microsoft.com/office/drawing/2014/main" val="2341472681"/>
                    </a:ext>
                  </a:extLst>
                </a:gridCol>
                <a:gridCol w="965739">
                  <a:extLst>
                    <a:ext uri="{9D8B030D-6E8A-4147-A177-3AD203B41FA5}">
                      <a16:colId xmlns:a16="http://schemas.microsoft.com/office/drawing/2014/main" val="3818066615"/>
                    </a:ext>
                  </a:extLst>
                </a:gridCol>
                <a:gridCol w="1332271">
                  <a:extLst>
                    <a:ext uri="{9D8B030D-6E8A-4147-A177-3AD203B41FA5}">
                      <a16:colId xmlns:a16="http://schemas.microsoft.com/office/drawing/2014/main" val="2212704071"/>
                    </a:ext>
                  </a:extLst>
                </a:gridCol>
                <a:gridCol w="1249620">
                  <a:extLst>
                    <a:ext uri="{9D8B030D-6E8A-4147-A177-3AD203B41FA5}">
                      <a16:colId xmlns:a16="http://schemas.microsoft.com/office/drawing/2014/main" val="2041260520"/>
                    </a:ext>
                  </a:extLst>
                </a:gridCol>
                <a:gridCol w="1140920">
                  <a:extLst>
                    <a:ext uri="{9D8B030D-6E8A-4147-A177-3AD203B41FA5}">
                      <a16:colId xmlns:a16="http://schemas.microsoft.com/office/drawing/2014/main" val="1270267032"/>
                    </a:ext>
                  </a:extLst>
                </a:gridCol>
                <a:gridCol w="1382578">
                  <a:extLst>
                    <a:ext uri="{9D8B030D-6E8A-4147-A177-3AD203B41FA5}">
                      <a16:colId xmlns:a16="http://schemas.microsoft.com/office/drawing/2014/main" val="2854602172"/>
                    </a:ext>
                  </a:extLst>
                </a:gridCol>
              </a:tblGrid>
              <a:tr h="959782">
                <a:tc>
                  <a:txBody>
                    <a:bodyPr/>
                    <a:lstStyle/>
                    <a:p>
                      <a:pPr marL="0" marR="0">
                        <a:spcBef>
                          <a:spcPts val="0"/>
                        </a:spcBef>
                        <a:spcAft>
                          <a:spcPts val="0"/>
                        </a:spcAft>
                      </a:pPr>
                      <a:r>
                        <a:rPr lang="en-US" sz="1400" dirty="0">
                          <a:effectLst/>
                        </a:rPr>
                        <a:t>Name of Software (# of Responses)</a:t>
                      </a:r>
                    </a:p>
                    <a:p>
                      <a:pPr marL="0" marR="0">
                        <a:spcBef>
                          <a:spcPts val="0"/>
                        </a:spcBef>
                        <a:spcAft>
                          <a:spcPts val="0"/>
                        </a:spcAft>
                      </a:pPr>
                      <a:r>
                        <a:rPr lang="en-US" sz="1400" dirty="0">
                          <a:effectLst/>
                        </a:rPr>
                        <a: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Cost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Ease of Use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Functionality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Convenient integrations with other platforms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Customer Support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Segment(s) that use this software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288994048"/>
                  </a:ext>
                </a:extLst>
              </a:tr>
              <a:tr h="240180">
                <a:tc>
                  <a:txBody>
                    <a:bodyPr/>
                    <a:lstStyle/>
                    <a:p>
                      <a:pPr marL="0" marR="0">
                        <a:spcBef>
                          <a:spcPts val="0"/>
                        </a:spcBef>
                        <a:spcAft>
                          <a:spcPts val="0"/>
                        </a:spcAft>
                      </a:pPr>
                      <a:r>
                        <a:rPr lang="en-US" sz="1400">
                          <a:effectLst/>
                        </a:rPr>
                        <a:t>Automile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685415928"/>
                  </a:ext>
                </a:extLst>
              </a:tr>
              <a:tr h="223198">
                <a:tc>
                  <a:txBody>
                    <a:bodyPr/>
                    <a:lstStyle/>
                    <a:p>
                      <a:pPr marL="0" marR="0">
                        <a:spcBef>
                          <a:spcPts val="0"/>
                        </a:spcBef>
                        <a:spcAft>
                          <a:spcPts val="0"/>
                        </a:spcAft>
                      </a:pPr>
                      <a:r>
                        <a:rPr lang="en-US" sz="1400">
                          <a:effectLst/>
                        </a:rPr>
                        <a:t>Azuga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964958736"/>
                  </a:ext>
                </a:extLst>
              </a:tr>
              <a:tr h="275234">
                <a:tc>
                  <a:txBody>
                    <a:bodyPr/>
                    <a:lstStyle/>
                    <a:p>
                      <a:pPr marL="0" marR="0">
                        <a:spcBef>
                          <a:spcPts val="0"/>
                        </a:spcBef>
                        <a:spcAft>
                          <a:spcPts val="0"/>
                        </a:spcAft>
                      </a:pPr>
                      <a:r>
                        <a:rPr lang="en-US" sz="1400">
                          <a:effectLst/>
                        </a:rPr>
                        <a:t>Fleetmatics/Reveal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554272188"/>
                  </a:ext>
                </a:extLst>
              </a:tr>
              <a:tr h="290602">
                <a:tc>
                  <a:txBody>
                    <a:bodyPr/>
                    <a:lstStyle/>
                    <a:p>
                      <a:pPr marL="0" marR="0">
                        <a:spcBef>
                          <a:spcPts val="0"/>
                        </a:spcBef>
                        <a:spcAft>
                          <a:spcPts val="0"/>
                        </a:spcAft>
                      </a:pPr>
                      <a:r>
                        <a:rPr lang="en-US" sz="1400">
                          <a:effectLst/>
                        </a:rPr>
                        <a:t>Garmin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746088415"/>
                  </a:ext>
                </a:extLst>
              </a:tr>
              <a:tr h="446397">
                <a:tc>
                  <a:txBody>
                    <a:bodyPr/>
                    <a:lstStyle/>
                    <a:p>
                      <a:pPr marL="0" marR="0">
                        <a:spcBef>
                          <a:spcPts val="0"/>
                        </a:spcBef>
                        <a:spcAft>
                          <a:spcPts val="0"/>
                        </a:spcAft>
                      </a:pPr>
                      <a:r>
                        <a:rPr lang="en-US" sz="1400" dirty="0" err="1">
                          <a:effectLst/>
                        </a:rPr>
                        <a:t>GeoTab</a:t>
                      </a:r>
                      <a:r>
                        <a:rPr lang="en-US" sz="1400" dirty="0">
                          <a:effectLst/>
                        </a:rPr>
                        <a:t> (2)</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gr, g, gp,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620438080"/>
                  </a:ext>
                </a:extLst>
              </a:tr>
              <a:tr h="223198">
                <a:tc>
                  <a:txBody>
                    <a:bodyPr/>
                    <a:lstStyle/>
                    <a:p>
                      <a:pPr marL="0" marR="0">
                        <a:spcBef>
                          <a:spcPts val="0"/>
                        </a:spcBef>
                        <a:spcAft>
                          <a:spcPts val="0"/>
                        </a:spcAft>
                      </a:pPr>
                      <a:r>
                        <a:rPr lang="en-US" sz="1400">
                          <a:effectLst/>
                        </a:rPr>
                        <a:t>GPS and Track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No Rating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4175578756"/>
                  </a:ext>
                </a:extLst>
              </a:tr>
              <a:tr h="223198">
                <a:tc>
                  <a:txBody>
                    <a:bodyPr/>
                    <a:lstStyle/>
                    <a:p>
                      <a:pPr marL="0" marR="0">
                        <a:spcBef>
                          <a:spcPts val="0"/>
                        </a:spcBef>
                        <a:spcAft>
                          <a:spcPts val="0"/>
                        </a:spcAft>
                      </a:pPr>
                      <a:r>
                        <a:rPr lang="en-US" sz="1400">
                          <a:effectLst/>
                        </a:rPr>
                        <a:t>Insight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088525316"/>
                  </a:ext>
                </a:extLst>
              </a:tr>
              <a:tr h="223198">
                <a:tc>
                  <a:txBody>
                    <a:bodyPr/>
                    <a:lstStyle/>
                    <a:p>
                      <a:pPr marL="0" marR="0">
                        <a:spcBef>
                          <a:spcPts val="0"/>
                        </a:spcBef>
                        <a:spcAft>
                          <a:spcPts val="0"/>
                        </a:spcAft>
                      </a:pPr>
                      <a:r>
                        <a:rPr lang="en-US" sz="1400">
                          <a:effectLst/>
                        </a:rPr>
                        <a:t>LMN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878339994"/>
                  </a:ext>
                </a:extLst>
              </a:tr>
              <a:tr h="223198">
                <a:tc>
                  <a:txBody>
                    <a:bodyPr/>
                    <a:lstStyle/>
                    <a:p>
                      <a:pPr marL="0" marR="0">
                        <a:spcBef>
                          <a:spcPts val="0"/>
                        </a:spcBef>
                        <a:spcAft>
                          <a:spcPts val="0"/>
                        </a:spcAft>
                      </a:pPr>
                      <a:r>
                        <a:rPr lang="en-US" sz="1400" dirty="0">
                          <a:effectLst/>
                        </a:rPr>
                        <a:t>One Step GPS (1)</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dirty="0">
                          <a:effectLst/>
                        </a:rPr>
                        <a:t>5</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dirty="0">
                          <a:effectLst/>
                        </a:rPr>
                        <a:t>5</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dirty="0">
                          <a:effectLst/>
                        </a:rPr>
                        <a:t>5</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t, sn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270956120"/>
                  </a:ext>
                </a:extLst>
              </a:tr>
              <a:tr h="223198">
                <a:tc>
                  <a:txBody>
                    <a:bodyPr/>
                    <a:lstStyle/>
                    <a:p>
                      <a:pPr marL="0" marR="0">
                        <a:spcBef>
                          <a:spcPts val="0"/>
                        </a:spcBef>
                        <a:spcAft>
                          <a:spcPts val="0"/>
                        </a:spcAft>
                      </a:pPr>
                      <a:r>
                        <a:rPr lang="en-US" sz="1400">
                          <a:effectLst/>
                        </a:rPr>
                        <a:t>Quartix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127245698"/>
                  </a:ext>
                </a:extLst>
              </a:tr>
              <a:tr h="278090">
                <a:tc>
                  <a:txBody>
                    <a:bodyPr/>
                    <a:lstStyle/>
                    <a:p>
                      <a:pPr marL="0" marR="0">
                        <a:spcBef>
                          <a:spcPts val="0"/>
                        </a:spcBef>
                        <a:spcAft>
                          <a:spcPts val="0"/>
                        </a:spcAft>
                      </a:pPr>
                      <a:r>
                        <a:rPr lang="en-US" sz="1400">
                          <a:effectLst/>
                        </a:rPr>
                        <a:t>Raah Route Tracking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399545977"/>
                  </a:ext>
                </a:extLst>
              </a:tr>
              <a:tr h="223198">
                <a:tc>
                  <a:txBody>
                    <a:bodyPr/>
                    <a:lstStyle/>
                    <a:p>
                      <a:pPr marL="0" marR="0">
                        <a:spcBef>
                          <a:spcPts val="0"/>
                        </a:spcBef>
                        <a:spcAft>
                          <a:spcPts val="0"/>
                        </a:spcAft>
                      </a:pPr>
                      <a:r>
                        <a:rPr lang="en-US" sz="1400">
                          <a:effectLst/>
                        </a:rPr>
                        <a:t>Samsara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385428007"/>
                  </a:ext>
                </a:extLst>
              </a:tr>
              <a:tr h="223198">
                <a:tc>
                  <a:txBody>
                    <a:bodyPr/>
                    <a:lstStyle/>
                    <a:p>
                      <a:pPr marL="0" marR="0">
                        <a:spcBef>
                          <a:spcPts val="0"/>
                        </a:spcBef>
                        <a:spcAft>
                          <a:spcPts val="0"/>
                        </a:spcAft>
                      </a:pPr>
                      <a:r>
                        <a:rPr lang="en-US" sz="1400">
                          <a:effectLst/>
                        </a:rPr>
                        <a:t>ServicePro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t, sn, i, 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2673099881"/>
                  </a:ext>
                </a:extLst>
              </a:tr>
              <a:tr h="446397">
                <a:tc>
                  <a:txBody>
                    <a:bodyPr/>
                    <a:lstStyle/>
                    <a:p>
                      <a:pPr marL="0" marR="0">
                        <a:spcBef>
                          <a:spcPts val="0"/>
                        </a:spcBef>
                        <a:spcAft>
                          <a:spcPts val="0"/>
                        </a:spcAft>
                      </a:pPr>
                      <a:r>
                        <a:rPr lang="en-US" sz="1400">
                          <a:effectLst/>
                        </a:rPr>
                        <a:t>Verizon (2)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a:effectLst/>
                        </a:rPr>
                        <a:t>l, t, sn, gr, i, 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3852293306"/>
                  </a:ext>
                </a:extLst>
              </a:tr>
              <a:tr h="223198">
                <a:tc>
                  <a:txBody>
                    <a:bodyPr/>
                    <a:lstStyle/>
                    <a:p>
                      <a:pPr marL="0" marR="0">
                        <a:spcBef>
                          <a:spcPts val="0"/>
                        </a:spcBef>
                        <a:spcAft>
                          <a:spcPts val="0"/>
                        </a:spcAft>
                      </a:pPr>
                      <a:r>
                        <a:rPr lang="en-US" sz="1400">
                          <a:effectLst/>
                        </a:rPr>
                        <a:t>Zubie (1)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tc>
                  <a:txBody>
                    <a:bodyPr/>
                    <a:lstStyle/>
                    <a:p>
                      <a:pPr marL="0" marR="0">
                        <a:spcBef>
                          <a:spcPts val="0"/>
                        </a:spcBef>
                        <a:spcAft>
                          <a:spcPts val="0"/>
                        </a:spcAft>
                      </a:pPr>
                      <a:r>
                        <a:rPr lang="en-US" sz="1400" cap="all" dirty="0">
                          <a:effectLst/>
                        </a:rPr>
                        <a:t>l</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161" marR="66161" marT="0" marB="0"/>
                </a:tc>
                <a:extLst>
                  <a:ext uri="{0D108BD9-81ED-4DB2-BD59-A6C34878D82A}">
                    <a16:rowId xmlns:a16="http://schemas.microsoft.com/office/drawing/2014/main" val="1474153993"/>
                  </a:ext>
                </a:extLst>
              </a:tr>
            </a:tbl>
          </a:graphicData>
        </a:graphic>
      </p:graphicFrame>
      <p:sp>
        <p:nvSpPr>
          <p:cNvPr id="6" name="TextBox 5">
            <a:extLst>
              <a:ext uri="{FF2B5EF4-FFF2-40B4-BE49-F238E27FC236}">
                <a16:creationId xmlns:a16="http://schemas.microsoft.com/office/drawing/2014/main" id="{7529C93D-C555-C34A-A795-C877CA422660}"/>
              </a:ext>
            </a:extLst>
          </p:cNvPr>
          <p:cNvSpPr txBox="1"/>
          <p:nvPr/>
        </p:nvSpPr>
        <p:spPr>
          <a:xfrm>
            <a:off x="386867" y="532435"/>
            <a:ext cx="3387530" cy="677108"/>
          </a:xfrm>
          <a:prstGeom prst="rect">
            <a:avLst/>
          </a:prstGeom>
          <a:noFill/>
        </p:spPr>
        <p:txBody>
          <a:bodyPr wrap="none" rtlCol="0">
            <a:spAutoFit/>
          </a:bodyPr>
          <a:lstStyle/>
          <a:p>
            <a:r>
              <a:rPr lang="en-US" sz="2000" b="1" i="1" u="sng" dirty="0"/>
              <a:t>GPS &amp; Equipment Tracking</a:t>
            </a:r>
            <a:endParaRPr lang="en-US" sz="2000" dirty="0"/>
          </a:p>
          <a:p>
            <a:endParaRPr lang="en-US" dirty="0"/>
          </a:p>
        </p:txBody>
      </p:sp>
    </p:spTree>
    <p:extLst>
      <p:ext uri="{BB962C8B-B14F-4D97-AF65-F5344CB8AC3E}">
        <p14:creationId xmlns:p14="http://schemas.microsoft.com/office/powerpoint/2010/main" val="1572524263"/>
      </p:ext>
    </p:extLst>
  </p:cSld>
  <p:clrMapOvr>
    <a:masterClrMapping/>
  </p:clrMapOvr>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{38479A1C-D7FE-FC43-8174-F88FC3160324}tf10001060</Template>
  <TotalTime>109</TotalTime>
  <Words>4697</Words>
  <Application>Microsoft Macintosh PowerPoint</Application>
  <PresentationFormat>Widescreen</PresentationFormat>
  <Paragraphs>1864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Times New Roman</vt:lpstr>
      <vt:lpstr>Trebuchet MS</vt:lpstr>
      <vt:lpstr>Wingdings 3</vt:lpstr>
      <vt:lpstr>Facet</vt:lpstr>
      <vt:lpstr>  Michigan Nursery &amp; Landscape Association’s  Green Industry Software &amp; Social Media Survey</vt:lpstr>
      <vt:lpstr>Survey Details: A confidential survey of all members of the Michigan Nursery &amp; Landscape Association that asked for the names and types of software and social media that member firms use in their business. </vt:lpstr>
      <vt:lpstr>   Green Industry Software Survey 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Green Industry Social Media Survey Results</vt:lpstr>
      <vt:lpstr>PowerPoint Presentation</vt:lpstr>
      <vt:lpstr>PowerPoint Presentation</vt:lpstr>
      <vt:lpstr>PowerPoint Presentation</vt:lpstr>
      <vt:lpstr>PowerPoint Presentation</vt:lpstr>
      <vt:lpstr>PowerPoint Presentation</vt:lpstr>
      <vt:lpstr> END</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Michigan Nursery &amp; Landscape Association’s  Green Industry Software &amp; Social Media Survey</dc:title>
  <dc:creator>Rebecca Horste</dc:creator>
  <cp:lastModifiedBy>Rebecca Horste</cp:lastModifiedBy>
  <cp:revision>24</cp:revision>
  <cp:lastPrinted>2021-05-12T16:28:17Z</cp:lastPrinted>
  <dcterms:created xsi:type="dcterms:W3CDTF">2021-05-12T15:11:05Z</dcterms:created>
  <dcterms:modified xsi:type="dcterms:W3CDTF">2021-05-12T18:23:07Z</dcterms:modified>
</cp:coreProperties>
</file>